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7" r:id="rId2"/>
    <p:sldId id="270" r:id="rId3"/>
    <p:sldId id="288" r:id="rId4"/>
    <p:sldId id="289" r:id="rId5"/>
    <p:sldId id="314" r:id="rId6"/>
    <p:sldId id="295" r:id="rId7"/>
    <p:sldId id="294" r:id="rId8"/>
    <p:sldId id="315" r:id="rId9"/>
    <p:sldId id="364" r:id="rId10"/>
    <p:sldId id="328" r:id="rId11"/>
    <p:sldId id="329" r:id="rId12"/>
    <p:sldId id="330" r:id="rId13"/>
    <p:sldId id="365" r:id="rId14"/>
    <p:sldId id="296" r:id="rId15"/>
    <p:sldId id="372" r:id="rId16"/>
    <p:sldId id="306" r:id="rId17"/>
    <p:sldId id="310" r:id="rId18"/>
    <p:sldId id="308" r:id="rId19"/>
    <p:sldId id="312" r:id="rId20"/>
    <p:sldId id="309" r:id="rId21"/>
    <p:sldId id="313" r:id="rId22"/>
    <p:sldId id="348" r:id="rId23"/>
    <p:sldId id="366" r:id="rId24"/>
    <p:sldId id="318" r:id="rId25"/>
    <p:sldId id="331" r:id="rId26"/>
    <p:sldId id="319" r:id="rId27"/>
    <p:sldId id="367" r:id="rId28"/>
    <p:sldId id="320" r:id="rId29"/>
    <p:sldId id="321" r:id="rId30"/>
    <p:sldId id="322" r:id="rId31"/>
    <p:sldId id="332" r:id="rId32"/>
    <p:sldId id="368" r:id="rId33"/>
    <p:sldId id="326" r:id="rId34"/>
    <p:sldId id="369" r:id="rId35"/>
    <p:sldId id="324" r:id="rId36"/>
    <p:sldId id="333" r:id="rId37"/>
    <p:sldId id="347" r:id="rId38"/>
    <p:sldId id="342" r:id="rId39"/>
    <p:sldId id="343" r:id="rId40"/>
    <p:sldId id="344" r:id="rId41"/>
    <p:sldId id="345" r:id="rId42"/>
    <p:sldId id="323" r:id="rId43"/>
    <p:sldId id="334" r:id="rId44"/>
    <p:sldId id="335" r:id="rId45"/>
    <p:sldId id="350" r:id="rId46"/>
    <p:sldId id="352" r:id="rId47"/>
    <p:sldId id="357" r:id="rId48"/>
    <p:sldId id="362" r:id="rId49"/>
    <p:sldId id="370" r:id="rId50"/>
    <p:sldId id="358" r:id="rId51"/>
    <p:sldId id="359" r:id="rId52"/>
    <p:sldId id="360" r:id="rId53"/>
    <p:sldId id="361" r:id="rId54"/>
    <p:sldId id="325" r:id="rId55"/>
    <p:sldId id="354" r:id="rId56"/>
    <p:sldId id="284" r:id="rId57"/>
    <p:sldId id="356" r:id="rId58"/>
    <p:sldId id="355" r:id="rId59"/>
    <p:sldId id="302" r:id="rId60"/>
    <p:sldId id="299" r:id="rId61"/>
    <p:sldId id="371"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86" d="100"/>
          <a:sy n="86" d="100"/>
        </p:scale>
        <p:origin x="422" y="67"/>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A68358-A68C-44E1-BBA9-A73B04D9461B}" type="datetimeFigureOut">
              <a:rPr lang="en-US" smtClean="0"/>
              <a:pPr/>
              <a:t>5/21/2024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5970C2-1562-4B0F-8104-AFB2F4BE6EAF}" type="slidenum">
              <a:rPr lang="en-US" smtClean="0"/>
              <a:pPr/>
              <a:t>‹#›</a:t>
            </a:fld>
            <a:endParaRPr lang="en-US"/>
          </a:p>
        </p:txBody>
      </p:sp>
    </p:spTree>
    <p:extLst>
      <p:ext uri="{BB962C8B-B14F-4D97-AF65-F5344CB8AC3E}">
        <p14:creationId xmlns:p14="http://schemas.microsoft.com/office/powerpoint/2010/main" val="3940319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FA922F-8587-4AAE-BCD6-BD0FAE66FEF4}" type="slidenum">
              <a:rPr lang="en-US" smtClean="0"/>
              <a:pPr/>
              <a:t>38</a:t>
            </a:fld>
            <a:endParaRPr lang="en-US"/>
          </a:p>
        </p:txBody>
      </p:sp>
    </p:spTree>
    <p:extLst>
      <p:ext uri="{BB962C8B-B14F-4D97-AF65-F5344CB8AC3E}">
        <p14:creationId xmlns:p14="http://schemas.microsoft.com/office/powerpoint/2010/main" val="74893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DF8F60C-BD34-42F1-88AF-24FC309A742A}" type="datetimeFigureOut">
              <a:rPr lang="en-US" smtClean="0"/>
              <a:pPr/>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64F5D9-083C-4659-AA04-F85581402BCF}" type="slidenum">
              <a:rPr lang="en-US" smtClean="0"/>
              <a:pPr/>
              <a:t>‹#›</a:t>
            </a:fld>
            <a:endParaRPr lang="en-US"/>
          </a:p>
        </p:txBody>
      </p:sp>
    </p:spTree>
    <p:extLst>
      <p:ext uri="{BB962C8B-B14F-4D97-AF65-F5344CB8AC3E}">
        <p14:creationId xmlns:p14="http://schemas.microsoft.com/office/powerpoint/2010/main" val="2091806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F8F60C-BD34-42F1-88AF-24FC309A742A}" type="datetimeFigureOut">
              <a:rPr lang="en-US" smtClean="0"/>
              <a:pPr/>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64F5D9-083C-4659-AA04-F85581402BCF}" type="slidenum">
              <a:rPr lang="en-US" smtClean="0"/>
              <a:pPr/>
              <a:t>‹#›</a:t>
            </a:fld>
            <a:endParaRPr lang="en-US"/>
          </a:p>
        </p:txBody>
      </p:sp>
    </p:spTree>
    <p:extLst>
      <p:ext uri="{BB962C8B-B14F-4D97-AF65-F5344CB8AC3E}">
        <p14:creationId xmlns:p14="http://schemas.microsoft.com/office/powerpoint/2010/main" val="244427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F8F60C-BD34-42F1-88AF-24FC309A742A}" type="datetimeFigureOut">
              <a:rPr lang="en-US" smtClean="0"/>
              <a:pPr/>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64F5D9-083C-4659-AA04-F85581402BCF}" type="slidenum">
              <a:rPr lang="en-US" smtClean="0"/>
              <a:pPr/>
              <a:t>‹#›</a:t>
            </a:fld>
            <a:endParaRPr lang="en-US"/>
          </a:p>
        </p:txBody>
      </p:sp>
    </p:spTree>
    <p:extLst>
      <p:ext uri="{BB962C8B-B14F-4D97-AF65-F5344CB8AC3E}">
        <p14:creationId xmlns:p14="http://schemas.microsoft.com/office/powerpoint/2010/main" val="3508192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F8F60C-BD34-42F1-88AF-24FC309A742A}" type="datetimeFigureOut">
              <a:rPr lang="en-US" smtClean="0"/>
              <a:pPr/>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64F5D9-083C-4659-AA04-F85581402BCF}" type="slidenum">
              <a:rPr lang="en-US" smtClean="0"/>
              <a:pPr/>
              <a:t>‹#›</a:t>
            </a:fld>
            <a:endParaRPr lang="en-US"/>
          </a:p>
        </p:txBody>
      </p:sp>
    </p:spTree>
    <p:extLst>
      <p:ext uri="{BB962C8B-B14F-4D97-AF65-F5344CB8AC3E}">
        <p14:creationId xmlns:p14="http://schemas.microsoft.com/office/powerpoint/2010/main" val="3007413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F8F60C-BD34-42F1-88AF-24FC309A742A}" type="datetimeFigureOut">
              <a:rPr lang="en-US" smtClean="0"/>
              <a:pPr/>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64F5D9-083C-4659-AA04-F85581402BCF}" type="slidenum">
              <a:rPr lang="en-US" smtClean="0"/>
              <a:pPr/>
              <a:t>‹#›</a:t>
            </a:fld>
            <a:endParaRPr lang="en-US"/>
          </a:p>
        </p:txBody>
      </p:sp>
    </p:spTree>
    <p:extLst>
      <p:ext uri="{BB962C8B-B14F-4D97-AF65-F5344CB8AC3E}">
        <p14:creationId xmlns:p14="http://schemas.microsoft.com/office/powerpoint/2010/main" val="2545036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DF8F60C-BD34-42F1-88AF-24FC309A742A}" type="datetimeFigureOut">
              <a:rPr lang="en-US" smtClean="0"/>
              <a:pPr/>
              <a:t>5/21/2024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64F5D9-083C-4659-AA04-F85581402BCF}" type="slidenum">
              <a:rPr lang="en-US" smtClean="0"/>
              <a:pPr/>
              <a:t>‹#›</a:t>
            </a:fld>
            <a:endParaRPr lang="en-US"/>
          </a:p>
        </p:txBody>
      </p:sp>
    </p:spTree>
    <p:extLst>
      <p:ext uri="{BB962C8B-B14F-4D97-AF65-F5344CB8AC3E}">
        <p14:creationId xmlns:p14="http://schemas.microsoft.com/office/powerpoint/2010/main" val="3121986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F8F60C-BD34-42F1-88AF-24FC309A742A}" type="datetimeFigureOut">
              <a:rPr lang="en-US" smtClean="0"/>
              <a:pPr/>
              <a:t>5/21/2024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64F5D9-083C-4659-AA04-F85581402BCF}" type="slidenum">
              <a:rPr lang="en-US" smtClean="0"/>
              <a:pPr/>
              <a:t>‹#›</a:t>
            </a:fld>
            <a:endParaRPr lang="en-US"/>
          </a:p>
        </p:txBody>
      </p:sp>
    </p:spTree>
    <p:extLst>
      <p:ext uri="{BB962C8B-B14F-4D97-AF65-F5344CB8AC3E}">
        <p14:creationId xmlns:p14="http://schemas.microsoft.com/office/powerpoint/2010/main" val="34887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DF8F60C-BD34-42F1-88AF-24FC309A742A}" type="datetimeFigureOut">
              <a:rPr lang="en-US" smtClean="0"/>
              <a:pPr/>
              <a:t>5/21/2024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64F5D9-083C-4659-AA04-F85581402BCF}" type="slidenum">
              <a:rPr lang="en-US" smtClean="0"/>
              <a:pPr/>
              <a:t>‹#›</a:t>
            </a:fld>
            <a:endParaRPr lang="en-US"/>
          </a:p>
        </p:txBody>
      </p:sp>
    </p:spTree>
    <p:extLst>
      <p:ext uri="{BB962C8B-B14F-4D97-AF65-F5344CB8AC3E}">
        <p14:creationId xmlns:p14="http://schemas.microsoft.com/office/powerpoint/2010/main" val="3273217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F8F60C-BD34-42F1-88AF-24FC309A742A}" type="datetimeFigureOut">
              <a:rPr lang="en-US" smtClean="0"/>
              <a:pPr/>
              <a:t>5/21/2024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64F5D9-083C-4659-AA04-F85581402BCF}" type="slidenum">
              <a:rPr lang="en-US" smtClean="0"/>
              <a:pPr/>
              <a:t>‹#›</a:t>
            </a:fld>
            <a:endParaRPr lang="en-US"/>
          </a:p>
        </p:txBody>
      </p:sp>
    </p:spTree>
    <p:extLst>
      <p:ext uri="{BB962C8B-B14F-4D97-AF65-F5344CB8AC3E}">
        <p14:creationId xmlns:p14="http://schemas.microsoft.com/office/powerpoint/2010/main" val="1611593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F8F60C-BD34-42F1-88AF-24FC309A742A}" type="datetimeFigureOut">
              <a:rPr lang="en-US" smtClean="0"/>
              <a:pPr/>
              <a:t>5/21/2024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64F5D9-083C-4659-AA04-F85581402BCF}" type="slidenum">
              <a:rPr lang="en-US" smtClean="0"/>
              <a:pPr/>
              <a:t>‹#›</a:t>
            </a:fld>
            <a:endParaRPr lang="en-US"/>
          </a:p>
        </p:txBody>
      </p:sp>
    </p:spTree>
    <p:extLst>
      <p:ext uri="{BB962C8B-B14F-4D97-AF65-F5344CB8AC3E}">
        <p14:creationId xmlns:p14="http://schemas.microsoft.com/office/powerpoint/2010/main" val="600405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F8F60C-BD34-42F1-88AF-24FC309A742A}" type="datetimeFigureOut">
              <a:rPr lang="en-US" smtClean="0"/>
              <a:pPr/>
              <a:t>5/21/2024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64F5D9-083C-4659-AA04-F85581402BCF}" type="slidenum">
              <a:rPr lang="en-US" smtClean="0"/>
              <a:pPr/>
              <a:t>‹#›</a:t>
            </a:fld>
            <a:endParaRPr lang="en-US"/>
          </a:p>
        </p:txBody>
      </p:sp>
    </p:spTree>
    <p:extLst>
      <p:ext uri="{BB962C8B-B14F-4D97-AF65-F5344CB8AC3E}">
        <p14:creationId xmlns:p14="http://schemas.microsoft.com/office/powerpoint/2010/main" val="567105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F8F60C-BD34-42F1-88AF-24FC309A742A}" type="datetimeFigureOut">
              <a:rPr lang="en-US" smtClean="0"/>
              <a:pPr/>
              <a:t>5/21/2024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64F5D9-083C-4659-AA04-F85581402BCF}" type="slidenum">
              <a:rPr lang="en-US" smtClean="0"/>
              <a:pPr/>
              <a:t>‹#›</a:t>
            </a:fld>
            <a:endParaRPr lang="en-US"/>
          </a:p>
        </p:txBody>
      </p:sp>
    </p:spTree>
    <p:extLst>
      <p:ext uri="{BB962C8B-B14F-4D97-AF65-F5344CB8AC3E}">
        <p14:creationId xmlns:p14="http://schemas.microsoft.com/office/powerpoint/2010/main" val="1336171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4997" y="1681826"/>
            <a:ext cx="9144000" cy="2387600"/>
          </a:xfrm>
        </p:spPr>
        <p:txBody>
          <a:bodyPr>
            <a:noAutofit/>
          </a:bodyPr>
          <a:lstStyle/>
          <a:p>
            <a:r>
              <a:rPr lang="en-US" sz="8000" b="1" dirty="0">
                <a:solidFill>
                  <a:srgbClr val="FF0066"/>
                </a:solidFill>
              </a:rPr>
              <a:t>Practical Approach to Severe Hypertension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0801"/>
            <a:ext cx="1813302" cy="1813302"/>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9363" y="1"/>
            <a:ext cx="1792637" cy="1882678"/>
          </a:xfrm>
          <a:prstGeom prst="rect">
            <a:avLst/>
          </a:prstGeom>
        </p:spPr>
      </p:pic>
      <p:sp>
        <p:nvSpPr>
          <p:cNvPr id="7" name="Saeed Amiripouya MD-interventional cardiologist"/>
          <p:cNvSpPr txBox="1">
            <a:spLocks noGrp="1"/>
          </p:cNvSpPr>
          <p:nvPr>
            <p:ph type="subTitle" idx="1"/>
          </p:nvPr>
        </p:nvSpPr>
        <p:spPr>
          <a:xfrm>
            <a:off x="2005758" y="4944927"/>
            <a:ext cx="8242479" cy="1652621"/>
          </a:xfrm>
          <a:prstGeom prst="rect">
            <a:avLst/>
          </a:prstGeom>
        </p:spPr>
        <p:txBody>
          <a:bodyPr>
            <a:noAutofit/>
          </a:bodyPr>
          <a:lstStyle/>
          <a:p>
            <a:pPr algn="ctr"/>
            <a:r>
              <a:rPr lang="en-US" b="1" dirty="0"/>
              <a:t>Sarah </a:t>
            </a:r>
            <a:r>
              <a:rPr lang="en-US" b="1" dirty="0" err="1"/>
              <a:t>Taaghi</a:t>
            </a:r>
            <a:r>
              <a:rPr lang="en-US" b="1" dirty="0"/>
              <a:t> MD</a:t>
            </a:r>
          </a:p>
          <a:p>
            <a:pPr algn="ctr"/>
            <a:r>
              <a:rPr lang="en-US" b="1" dirty="0"/>
              <a:t>Cardiovascular specialist</a:t>
            </a:r>
          </a:p>
          <a:p>
            <a:pPr algn="ctr"/>
            <a:r>
              <a:rPr lang="en-US" b="1" dirty="0"/>
              <a:t>Assistant professor of Cardiology</a:t>
            </a:r>
          </a:p>
          <a:p>
            <a:pPr algn="ctr"/>
            <a:r>
              <a:rPr lang="en-US" b="1" dirty="0"/>
              <a:t>IUMS – </a:t>
            </a:r>
            <a:r>
              <a:rPr lang="en-US" b="1" dirty="0" err="1"/>
              <a:t>Rasoul</a:t>
            </a:r>
            <a:r>
              <a:rPr lang="en-US" b="1" dirty="0"/>
              <a:t> </a:t>
            </a:r>
            <a:r>
              <a:rPr lang="en-US" b="1" dirty="0" err="1"/>
              <a:t>Akram</a:t>
            </a:r>
            <a:r>
              <a:rPr lang="en-US" b="1" dirty="0"/>
              <a:t> Hospital</a:t>
            </a:r>
          </a:p>
        </p:txBody>
      </p:sp>
    </p:spTree>
    <p:extLst>
      <p:ext uri="{BB962C8B-B14F-4D97-AF65-F5344CB8AC3E}">
        <p14:creationId xmlns:p14="http://schemas.microsoft.com/office/powerpoint/2010/main" val="3041030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68706" y="365125"/>
            <a:ext cx="6854588" cy="6038889"/>
          </a:xfrm>
        </p:spPr>
      </p:pic>
    </p:spTree>
    <p:extLst>
      <p:ext uri="{BB962C8B-B14F-4D97-AF65-F5344CB8AC3E}">
        <p14:creationId xmlns:p14="http://schemas.microsoft.com/office/powerpoint/2010/main" val="4166260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43669" y="1337481"/>
            <a:ext cx="8653860" cy="4386203"/>
          </a:xfrm>
        </p:spPr>
      </p:pic>
    </p:spTree>
    <p:extLst>
      <p:ext uri="{BB962C8B-B14F-4D97-AF65-F5344CB8AC3E}">
        <p14:creationId xmlns:p14="http://schemas.microsoft.com/office/powerpoint/2010/main" val="1091993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23635" y="667588"/>
            <a:ext cx="7293822" cy="5482080"/>
          </a:xfrm>
        </p:spPr>
      </p:pic>
      <p:sp>
        <p:nvSpPr>
          <p:cNvPr id="3" name="Rectangle 2"/>
          <p:cNvSpPr/>
          <p:nvPr/>
        </p:nvSpPr>
        <p:spPr>
          <a:xfrm>
            <a:off x="2347415" y="5895833"/>
            <a:ext cx="8106770" cy="72333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p:cNvSpPr/>
          <p:nvPr/>
        </p:nvSpPr>
        <p:spPr>
          <a:xfrm>
            <a:off x="2445224" y="151676"/>
            <a:ext cx="8106770" cy="6125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0622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698" y="1047050"/>
            <a:ext cx="10515600" cy="1325563"/>
          </a:xfrm>
        </p:spPr>
        <p:txBody>
          <a:bodyPr>
            <a:noAutofit/>
          </a:bodyPr>
          <a:lstStyle/>
          <a:p>
            <a:r>
              <a:rPr lang="en-US" sz="5400" b="1" dirty="0"/>
              <a:t>So …</a:t>
            </a:r>
            <a:br>
              <a:rPr lang="en-US" sz="5400" b="1" dirty="0"/>
            </a:br>
            <a:br>
              <a:rPr lang="en-US" sz="5400" b="1" dirty="0"/>
            </a:br>
            <a:r>
              <a:rPr lang="en-US" sz="5400" b="1" dirty="0"/>
              <a:t>Hypertensive Retinopathy </a:t>
            </a:r>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66"/>
                </a:solidFill>
              </a:rPr>
              <a:t>Step 2</a:t>
            </a:r>
          </a:p>
        </p:txBody>
      </p:sp>
      <p:sp>
        <p:nvSpPr>
          <p:cNvPr id="3" name="Content Placeholder 2"/>
          <p:cNvSpPr>
            <a:spLocks noGrp="1"/>
          </p:cNvSpPr>
          <p:nvPr>
            <p:ph idx="1"/>
          </p:nvPr>
        </p:nvSpPr>
        <p:spPr/>
        <p:txBody>
          <a:bodyPr>
            <a:normAutofit/>
          </a:bodyPr>
          <a:lstStyle/>
          <a:p>
            <a:pPr algn="ctr"/>
            <a:r>
              <a:rPr lang="en-US" sz="3200" dirty="0"/>
              <a:t>How quickly should the blood pressure be reduced? </a:t>
            </a:r>
          </a:p>
          <a:p>
            <a:pPr algn="ctr"/>
            <a:r>
              <a:rPr lang="en-US" sz="3200" dirty="0"/>
              <a:t>What is the blood pressure target during this time period? </a:t>
            </a:r>
          </a:p>
          <a:p>
            <a:pPr algn="ctr"/>
            <a:endParaRPr lang="en-US" sz="3200" dirty="0"/>
          </a:p>
          <a:p>
            <a:pPr algn="ctr"/>
            <a:endParaRPr lang="en-US" sz="3200" dirty="0"/>
          </a:p>
          <a:p>
            <a:pPr algn="ctr"/>
            <a:endParaRPr lang="en-US" sz="3200" dirty="0"/>
          </a:p>
          <a:p>
            <a:pPr algn="ctr">
              <a:buNone/>
            </a:pPr>
            <a:r>
              <a:rPr lang="en-US" sz="3200" b="1" dirty="0"/>
              <a:t>Rapid BP lowering to a level below lower limit brain </a:t>
            </a:r>
            <a:r>
              <a:rPr lang="en-US" sz="3200" b="1" dirty="0" err="1"/>
              <a:t>autoregulation</a:t>
            </a:r>
            <a:r>
              <a:rPr lang="en-US" sz="3200" b="1" dirty="0"/>
              <a:t> may result in CNS dysfunction due to cerebral hypotension</a:t>
            </a:r>
          </a:p>
        </p:txBody>
      </p:sp>
    </p:spTree>
    <p:extLst>
      <p:ext uri="{BB962C8B-B14F-4D97-AF65-F5344CB8AC3E}">
        <p14:creationId xmlns:p14="http://schemas.microsoft.com/office/powerpoint/2010/main" val="15015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47875" y="1393121"/>
            <a:ext cx="8096250" cy="4314825"/>
          </a:xfrm>
        </p:spPr>
      </p:pic>
    </p:spTree>
    <p:extLst>
      <p:ext uri="{BB962C8B-B14F-4D97-AF65-F5344CB8AC3E}">
        <p14:creationId xmlns:p14="http://schemas.microsoft.com/office/powerpoint/2010/main" val="1185177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ACC/AHA  guidelines 2017</a:t>
            </a:r>
            <a:br>
              <a:rPr lang="en-US" b="1" dirty="0"/>
            </a:br>
            <a:r>
              <a:rPr lang="en-US" b="1" dirty="0"/>
              <a:t>ESC 2018</a:t>
            </a:r>
            <a:br>
              <a:rPr lang="en-US" b="1" dirty="0"/>
            </a:br>
            <a:endParaRPr lang="en-US" dirty="0"/>
          </a:p>
        </p:txBody>
      </p:sp>
      <p:sp>
        <p:nvSpPr>
          <p:cNvPr id="3" name="Content Placeholder 2"/>
          <p:cNvSpPr>
            <a:spLocks noGrp="1"/>
          </p:cNvSpPr>
          <p:nvPr>
            <p:ph idx="1"/>
          </p:nvPr>
        </p:nvSpPr>
        <p:spPr>
          <a:xfrm>
            <a:off x="838200" y="2683835"/>
            <a:ext cx="10515600" cy="4351338"/>
          </a:xfrm>
        </p:spPr>
        <p:txBody>
          <a:bodyPr/>
          <a:lstStyle/>
          <a:p>
            <a:r>
              <a:rPr lang="en-US" dirty="0"/>
              <a:t>Reduce  max </a:t>
            </a:r>
            <a:r>
              <a:rPr lang="en-US" dirty="0">
                <a:solidFill>
                  <a:srgbClr val="FF0066"/>
                </a:solidFill>
              </a:rPr>
              <a:t>25 %</a:t>
            </a:r>
            <a:r>
              <a:rPr lang="en-US" dirty="0"/>
              <a:t> of </a:t>
            </a:r>
            <a:r>
              <a:rPr lang="en-US" b="1" dirty="0">
                <a:solidFill>
                  <a:srgbClr val="FF0066"/>
                </a:solidFill>
              </a:rPr>
              <a:t>MAP</a:t>
            </a:r>
            <a:r>
              <a:rPr lang="en-US" dirty="0">
                <a:solidFill>
                  <a:srgbClr val="FF0066"/>
                </a:solidFill>
              </a:rPr>
              <a:t> </a:t>
            </a:r>
            <a:r>
              <a:rPr lang="en-US" dirty="0"/>
              <a:t>in the first hour </a:t>
            </a:r>
          </a:p>
          <a:p>
            <a:r>
              <a:rPr lang="en-US" dirty="0"/>
              <a:t>Then to </a:t>
            </a:r>
            <a:r>
              <a:rPr lang="en-US" b="1" dirty="0">
                <a:solidFill>
                  <a:srgbClr val="FF0066"/>
                </a:solidFill>
              </a:rPr>
              <a:t>160/110 mmHg </a:t>
            </a:r>
            <a:r>
              <a:rPr lang="en-US" dirty="0"/>
              <a:t>over </a:t>
            </a:r>
            <a:r>
              <a:rPr lang="en-US" b="1" dirty="0"/>
              <a:t>next 2-6 h</a:t>
            </a:r>
          </a:p>
          <a:p>
            <a:r>
              <a:rPr lang="en-US" dirty="0"/>
              <a:t>Then to the normal over next </a:t>
            </a:r>
            <a:r>
              <a:rPr lang="en-US" b="1" dirty="0"/>
              <a:t>24-48 h</a:t>
            </a:r>
          </a:p>
          <a:p>
            <a:endParaRPr lang="en-US" dirty="0"/>
          </a:p>
          <a:p>
            <a:endParaRPr lang="en-US" dirty="0"/>
          </a:p>
          <a:p>
            <a:pPr marL="0" indent="0">
              <a:buNone/>
            </a:pPr>
            <a:endParaRPr lang="en-US" dirty="0"/>
          </a:p>
        </p:txBody>
      </p:sp>
      <p:sp>
        <p:nvSpPr>
          <p:cNvPr id="4" name="Content Placeholder 2"/>
          <p:cNvSpPr txBox="1">
            <a:spLocks/>
          </p:cNvSpPr>
          <p:nvPr/>
        </p:nvSpPr>
        <p:spPr>
          <a:xfrm>
            <a:off x="3015018" y="4001294"/>
            <a:ext cx="9176982" cy="17164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 name="Rectangle 4"/>
          <p:cNvSpPr/>
          <p:nvPr/>
        </p:nvSpPr>
        <p:spPr>
          <a:xfrm>
            <a:off x="8307092" y="3301139"/>
            <a:ext cx="3332136" cy="2944677"/>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400081" y="3564610"/>
            <a:ext cx="3161655" cy="1938992"/>
          </a:xfrm>
          <a:prstGeom prst="rect">
            <a:avLst/>
          </a:prstGeom>
          <a:noFill/>
        </p:spPr>
        <p:txBody>
          <a:bodyPr wrap="square" rtlCol="0">
            <a:spAutoFit/>
          </a:bodyPr>
          <a:lstStyle/>
          <a:p>
            <a:r>
              <a:rPr lang="en-US" sz="2400" b="1" dirty="0"/>
              <a:t>MAP : SBP + 2 (DBP) / 3</a:t>
            </a:r>
          </a:p>
          <a:p>
            <a:endParaRPr lang="en-US" sz="2400" b="1" dirty="0"/>
          </a:p>
          <a:p>
            <a:r>
              <a:rPr lang="en-US" sz="2400" dirty="0"/>
              <a:t>160 + 200 : 360 /3 : 120</a:t>
            </a:r>
          </a:p>
          <a:p>
            <a:endParaRPr lang="en-US" sz="2400" dirty="0"/>
          </a:p>
          <a:p>
            <a:r>
              <a:rPr lang="en-US" sz="2400" dirty="0"/>
              <a:t>25% : 30 mmHg</a:t>
            </a:r>
          </a:p>
        </p:txBody>
      </p:sp>
    </p:spTree>
    <p:extLst>
      <p:ext uri="{BB962C8B-B14F-4D97-AF65-F5344CB8AC3E}">
        <p14:creationId xmlns:p14="http://schemas.microsoft.com/office/powerpoint/2010/main" val="222327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Braunwald’s</a:t>
            </a:r>
            <a:r>
              <a:rPr lang="en-US" b="1" dirty="0"/>
              <a:t> heart disease 12</a:t>
            </a:r>
            <a:r>
              <a:rPr lang="en-US" b="1" baseline="30000" dirty="0"/>
              <a:t>th</a:t>
            </a:r>
            <a:r>
              <a:rPr lang="en-US" b="1" dirty="0"/>
              <a:t> edition</a:t>
            </a:r>
          </a:p>
        </p:txBody>
      </p:sp>
      <p:sp>
        <p:nvSpPr>
          <p:cNvPr id="3" name="Content Placeholder 2"/>
          <p:cNvSpPr>
            <a:spLocks noGrp="1"/>
          </p:cNvSpPr>
          <p:nvPr>
            <p:ph idx="1"/>
          </p:nvPr>
        </p:nvSpPr>
        <p:spPr/>
        <p:txBody>
          <a:bodyPr/>
          <a:lstStyle/>
          <a:p>
            <a:r>
              <a:rPr lang="en-US" dirty="0"/>
              <a:t>Reduce  max </a:t>
            </a:r>
            <a:r>
              <a:rPr lang="en-US" dirty="0">
                <a:solidFill>
                  <a:srgbClr val="FF0066"/>
                </a:solidFill>
              </a:rPr>
              <a:t>10-15 %</a:t>
            </a:r>
            <a:r>
              <a:rPr lang="en-US" dirty="0"/>
              <a:t> of </a:t>
            </a:r>
            <a:r>
              <a:rPr lang="en-US" b="1" dirty="0">
                <a:solidFill>
                  <a:srgbClr val="FF0066"/>
                </a:solidFill>
              </a:rPr>
              <a:t>MAP</a:t>
            </a:r>
            <a:r>
              <a:rPr lang="en-US" dirty="0">
                <a:solidFill>
                  <a:srgbClr val="FF0066"/>
                </a:solidFill>
              </a:rPr>
              <a:t> </a:t>
            </a:r>
            <a:r>
              <a:rPr lang="en-US" dirty="0"/>
              <a:t>in the first hour </a:t>
            </a:r>
          </a:p>
          <a:p>
            <a:r>
              <a:rPr lang="en-US" dirty="0"/>
              <a:t>A further 10-20 % during the next hour (total 25%)</a:t>
            </a:r>
          </a:p>
          <a:p>
            <a:r>
              <a:rPr lang="en-US" dirty="0"/>
              <a:t>Initiate oral </a:t>
            </a:r>
            <a:r>
              <a:rPr lang="en-US" dirty="0" err="1"/>
              <a:t>Tx</a:t>
            </a:r>
            <a:r>
              <a:rPr lang="en-US" dirty="0"/>
              <a:t> in the  </a:t>
            </a:r>
            <a:r>
              <a:rPr lang="en-US" b="1" dirty="0"/>
              <a:t>8-24 h</a:t>
            </a:r>
          </a:p>
          <a:p>
            <a:pPr marL="0" indent="0">
              <a:buNone/>
            </a:pPr>
            <a:endParaRPr lang="en-US" dirty="0"/>
          </a:p>
          <a:p>
            <a:endParaRPr lang="en-US" dirty="0"/>
          </a:p>
          <a:p>
            <a:pPr marL="0" indent="0">
              <a:buNone/>
            </a:pPr>
            <a:endParaRPr lang="en-US" dirty="0"/>
          </a:p>
        </p:txBody>
      </p:sp>
      <p:sp>
        <p:nvSpPr>
          <p:cNvPr id="4" name="Content Placeholder 2"/>
          <p:cNvSpPr txBox="1">
            <a:spLocks/>
          </p:cNvSpPr>
          <p:nvPr/>
        </p:nvSpPr>
        <p:spPr>
          <a:xfrm>
            <a:off x="3015018" y="4001294"/>
            <a:ext cx="9176982" cy="17164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 name="TextBox 4"/>
          <p:cNvSpPr txBox="1"/>
          <p:nvPr/>
        </p:nvSpPr>
        <p:spPr>
          <a:xfrm>
            <a:off x="0" y="5760256"/>
            <a:ext cx="4279711" cy="369332"/>
          </a:xfrm>
          <a:prstGeom prst="rect">
            <a:avLst/>
          </a:prstGeom>
          <a:noFill/>
        </p:spPr>
        <p:txBody>
          <a:bodyPr wrap="square" rtlCol="0">
            <a:spAutoFit/>
          </a:bodyPr>
          <a:lstStyle/>
          <a:p>
            <a:r>
              <a:rPr lang="en-US" b="1" dirty="0"/>
              <a:t>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48800" y="3654591"/>
            <a:ext cx="1905000" cy="2409825"/>
          </a:xfrm>
          <a:prstGeom prst="rect">
            <a:avLst/>
          </a:prstGeom>
        </p:spPr>
      </p:pic>
    </p:spTree>
    <p:extLst>
      <p:ext uri="{BB962C8B-B14F-4D97-AF65-F5344CB8AC3E}">
        <p14:creationId xmlns:p14="http://schemas.microsoft.com/office/powerpoint/2010/main" val="1871355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66"/>
                </a:solidFill>
              </a:rPr>
              <a:t>Step 3</a:t>
            </a:r>
          </a:p>
        </p:txBody>
      </p:sp>
      <p:sp>
        <p:nvSpPr>
          <p:cNvPr id="3" name="Content Placeholder 2"/>
          <p:cNvSpPr>
            <a:spLocks noGrp="1"/>
          </p:cNvSpPr>
          <p:nvPr>
            <p:ph idx="1"/>
          </p:nvPr>
        </p:nvSpPr>
        <p:spPr/>
        <p:txBody>
          <a:bodyPr>
            <a:normAutofit/>
          </a:bodyPr>
          <a:lstStyle/>
          <a:p>
            <a:pPr algn="ctr"/>
            <a:r>
              <a:rPr lang="en-US" sz="4400" dirty="0"/>
              <a:t>First line treatment ?</a:t>
            </a:r>
          </a:p>
          <a:p>
            <a:pPr algn="ctr"/>
            <a:endParaRPr lang="en-US" sz="4400" dirty="0"/>
          </a:p>
          <a:p>
            <a:pPr marL="0" indent="0" algn="ctr">
              <a:buNone/>
            </a:pPr>
            <a:r>
              <a:rPr lang="en-US" sz="4400" dirty="0"/>
              <a:t>It depends on the setting…</a:t>
            </a:r>
          </a:p>
          <a:p>
            <a:pPr algn="ctr"/>
            <a:endParaRPr lang="en-US" sz="4400" dirty="0"/>
          </a:p>
        </p:txBody>
      </p:sp>
    </p:spTree>
    <p:extLst>
      <p:ext uri="{BB962C8B-B14F-4D97-AF65-F5344CB8AC3E}">
        <p14:creationId xmlns:p14="http://schemas.microsoft.com/office/powerpoint/2010/main" val="246461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66"/>
                </a:solidFill>
              </a:rPr>
              <a:t>In hypertensive crisis with retinopathy </a:t>
            </a:r>
            <a:br>
              <a:rPr lang="en-US" b="1" dirty="0">
                <a:solidFill>
                  <a:srgbClr val="FF0066"/>
                </a:solidFill>
              </a:rPr>
            </a:br>
            <a:endParaRPr lang="en-US" b="1" dirty="0">
              <a:solidFill>
                <a:srgbClr val="FF0066"/>
              </a:solidFill>
            </a:endParaRPr>
          </a:p>
        </p:txBody>
      </p:sp>
      <p:sp>
        <p:nvSpPr>
          <p:cNvPr id="3" name="Content Placeholder 2"/>
          <p:cNvSpPr>
            <a:spLocks noGrp="1"/>
          </p:cNvSpPr>
          <p:nvPr>
            <p:ph idx="1"/>
          </p:nvPr>
        </p:nvSpPr>
        <p:spPr/>
        <p:txBody>
          <a:bodyPr>
            <a:normAutofit/>
          </a:bodyPr>
          <a:lstStyle/>
          <a:p>
            <a:pPr marL="0" indent="0">
              <a:buNone/>
            </a:pPr>
            <a:endParaRPr lang="en-US" sz="3600" dirty="0"/>
          </a:p>
          <a:p>
            <a:pPr marL="0" indent="0">
              <a:buNone/>
            </a:pPr>
            <a:r>
              <a:rPr lang="en-US" sz="3600" b="1" dirty="0"/>
              <a:t>Choice : Labetalol</a:t>
            </a:r>
          </a:p>
          <a:p>
            <a:pPr marL="0" indent="0">
              <a:buNone/>
            </a:pPr>
            <a:r>
              <a:rPr lang="en-US" sz="3600" b="1" dirty="0"/>
              <a:t> </a:t>
            </a:r>
          </a:p>
          <a:p>
            <a:pPr marL="0" indent="0">
              <a:buNone/>
            </a:pPr>
            <a:r>
              <a:rPr lang="en-US" sz="3600" b="1" dirty="0"/>
              <a:t>Alternative : </a:t>
            </a:r>
            <a:r>
              <a:rPr lang="en-US" sz="3600" b="1" dirty="0" err="1"/>
              <a:t>Nitroprusside</a:t>
            </a:r>
            <a:endParaRPr lang="en-US" sz="3600" b="1" dirty="0"/>
          </a:p>
          <a:p>
            <a:pPr marL="0" indent="0">
              <a:buNone/>
            </a:pPr>
            <a:endParaRPr lang="en-US" sz="3600" b="1" dirty="0"/>
          </a:p>
          <a:p>
            <a:pPr marL="0" indent="0">
              <a:buNone/>
            </a:pPr>
            <a:r>
              <a:rPr lang="en-US" sz="3600" b="1" dirty="0"/>
              <a:t>Off label : TNG</a:t>
            </a:r>
          </a:p>
          <a:p>
            <a:endParaRPr lang="en-US" sz="3600" dirty="0"/>
          </a:p>
        </p:txBody>
      </p:sp>
    </p:spTree>
    <p:extLst>
      <p:ext uri="{BB962C8B-B14F-4D97-AF65-F5344CB8AC3E}">
        <p14:creationId xmlns:p14="http://schemas.microsoft.com/office/powerpoint/2010/main" val="206129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66"/>
                </a:solidFill>
              </a:rPr>
              <a:t>CASE 1</a:t>
            </a:r>
          </a:p>
        </p:txBody>
      </p:sp>
      <p:sp>
        <p:nvSpPr>
          <p:cNvPr id="3" name="Content Placeholder 2"/>
          <p:cNvSpPr>
            <a:spLocks noGrp="1"/>
          </p:cNvSpPr>
          <p:nvPr>
            <p:ph idx="1"/>
          </p:nvPr>
        </p:nvSpPr>
        <p:spPr/>
        <p:txBody>
          <a:bodyPr/>
          <a:lstStyle/>
          <a:p>
            <a:r>
              <a:rPr lang="en-US" dirty="0"/>
              <a:t>64 y/o female patient presented to the ED due to severe headache and blurred vision. </a:t>
            </a:r>
          </a:p>
          <a:p>
            <a:endParaRPr lang="en-US" dirty="0"/>
          </a:p>
          <a:p>
            <a:r>
              <a:rPr lang="en-US" dirty="0"/>
              <a:t>Her initial BP : </a:t>
            </a:r>
            <a:r>
              <a:rPr lang="en-US" b="1" dirty="0"/>
              <a:t>150/95 mmHg </a:t>
            </a:r>
          </a:p>
          <a:p>
            <a:pPr marL="0" indent="0">
              <a:buNone/>
            </a:pPr>
            <a:r>
              <a:rPr lang="en-US" b="1" dirty="0"/>
              <a:t>	</a:t>
            </a:r>
          </a:p>
        </p:txBody>
      </p:sp>
    </p:spTree>
    <p:extLst>
      <p:ext uri="{BB962C8B-B14F-4D97-AF65-F5344CB8AC3E}">
        <p14:creationId xmlns:p14="http://schemas.microsoft.com/office/powerpoint/2010/main" val="2639480548"/>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FF0066"/>
                </a:solidFill>
              </a:rPr>
              <a:t>Labetalol </a:t>
            </a:r>
          </a:p>
        </p:txBody>
      </p:sp>
      <p:sp>
        <p:nvSpPr>
          <p:cNvPr id="3" name="Content Placeholder 2"/>
          <p:cNvSpPr>
            <a:spLocks noGrp="1"/>
          </p:cNvSpPr>
          <p:nvPr>
            <p:ph idx="1"/>
          </p:nvPr>
        </p:nvSpPr>
        <p:spPr/>
        <p:txBody>
          <a:bodyPr>
            <a:normAutofit/>
          </a:bodyPr>
          <a:lstStyle/>
          <a:p>
            <a:pPr marL="0" indent="0">
              <a:buNone/>
            </a:pPr>
            <a:r>
              <a:rPr lang="en-US" b="1" dirty="0"/>
              <a:t>B blocker (1 &amp;2 ) + </a:t>
            </a:r>
            <a:r>
              <a:rPr lang="en-US" b="1" dirty="0" err="1"/>
              <a:t>alfa</a:t>
            </a:r>
            <a:r>
              <a:rPr lang="en-US" b="1" dirty="0"/>
              <a:t> blocker </a:t>
            </a:r>
            <a:r>
              <a:rPr lang="en-US" dirty="0"/>
              <a:t>:</a:t>
            </a:r>
          </a:p>
          <a:p>
            <a:pPr marL="0" indent="0">
              <a:buNone/>
            </a:pPr>
            <a:endParaRPr lang="en-US" dirty="0"/>
          </a:p>
          <a:p>
            <a:pPr marL="0" indent="0">
              <a:buNone/>
            </a:pPr>
            <a:r>
              <a:rPr lang="en-US" sz="3000" b="1" dirty="0"/>
              <a:t>A )</a:t>
            </a:r>
          </a:p>
          <a:p>
            <a:pPr marL="0" indent="0">
              <a:buNone/>
            </a:pPr>
            <a:r>
              <a:rPr lang="en-US" sz="3000" b="1" dirty="0"/>
              <a:t>	10 - 20 mg  over 2 min </a:t>
            </a:r>
          </a:p>
          <a:p>
            <a:pPr marL="0" indent="0">
              <a:buNone/>
            </a:pPr>
            <a:r>
              <a:rPr lang="en-US" sz="3000" b="1" dirty="0"/>
              <a:t>	Then 20 – 80 mg Q 10 min until goal</a:t>
            </a:r>
          </a:p>
          <a:p>
            <a:pPr marL="0" indent="0">
              <a:buNone/>
            </a:pPr>
            <a:r>
              <a:rPr lang="en-US" sz="3000" b="1" dirty="0"/>
              <a:t>B)</a:t>
            </a:r>
          </a:p>
          <a:p>
            <a:pPr marL="457200" lvl="1" indent="0">
              <a:buNone/>
            </a:pPr>
            <a:r>
              <a:rPr lang="en-US" sz="3000" b="1" dirty="0"/>
              <a:t>	10-20 mg  over 2 min </a:t>
            </a:r>
          </a:p>
          <a:p>
            <a:pPr marL="457200" lvl="1" indent="0">
              <a:buNone/>
            </a:pPr>
            <a:r>
              <a:rPr lang="en-US" sz="3000" b="1" dirty="0"/>
              <a:t>	Then 0.5 – 2 mg/min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10675" y="365125"/>
            <a:ext cx="2143125" cy="2143125"/>
          </a:xfrm>
          <a:prstGeom prst="rect">
            <a:avLst/>
          </a:prstGeom>
        </p:spPr>
      </p:pic>
    </p:spTree>
    <p:extLst>
      <p:ext uri="{BB962C8B-B14F-4D97-AF65-F5344CB8AC3E}">
        <p14:creationId xmlns:p14="http://schemas.microsoft.com/office/powerpoint/2010/main" val="149317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000"/>
                                        <p:tgtEl>
                                          <p:spTgt spid="3">
                                            <p:txEl>
                                              <p:pRg st="6" end="6"/>
                                            </p:txEl>
                                          </p:spTgt>
                                        </p:tgtEl>
                                      </p:cBhvr>
                                    </p:animEffect>
                                    <p:anim calcmode="lin" valueType="num">
                                      <p:cBhvr>
                                        <p:cTn id="4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1000"/>
                                        <p:tgtEl>
                                          <p:spTgt spid="3">
                                            <p:txEl>
                                              <p:pRg st="7" end="7"/>
                                            </p:txEl>
                                          </p:spTgt>
                                        </p:tgtEl>
                                      </p:cBhvr>
                                    </p:animEffect>
                                    <p:anim calcmode="lin" valueType="num">
                                      <p:cBhvr>
                                        <p:cTn id="4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66"/>
                </a:solidFill>
              </a:rPr>
              <a:t>Sodium </a:t>
            </a:r>
            <a:r>
              <a:rPr lang="en-US" b="1" dirty="0" err="1">
                <a:solidFill>
                  <a:srgbClr val="FF0066"/>
                </a:solidFill>
              </a:rPr>
              <a:t>Nitroprusside</a:t>
            </a:r>
            <a:endParaRPr lang="en-US" dirty="0">
              <a:solidFill>
                <a:srgbClr val="FF0066"/>
              </a:solidFill>
            </a:endParaRPr>
          </a:p>
        </p:txBody>
      </p:sp>
      <p:sp>
        <p:nvSpPr>
          <p:cNvPr id="3" name="Content Placeholder 2"/>
          <p:cNvSpPr>
            <a:spLocks noGrp="1"/>
          </p:cNvSpPr>
          <p:nvPr>
            <p:ph idx="1"/>
          </p:nvPr>
        </p:nvSpPr>
        <p:spPr/>
        <p:txBody>
          <a:bodyPr/>
          <a:lstStyle/>
          <a:p>
            <a:pPr marL="0" indent="0">
              <a:buNone/>
            </a:pPr>
            <a:r>
              <a:rPr lang="en-US" dirty="0"/>
              <a:t>Start : 0.3-0.5 mcg/kg/min</a:t>
            </a:r>
          </a:p>
          <a:p>
            <a:pPr marL="0" indent="0">
              <a:buNone/>
            </a:pPr>
            <a:r>
              <a:rPr lang="en-US" dirty="0"/>
              <a:t> </a:t>
            </a:r>
          </a:p>
          <a:p>
            <a:pPr marL="0" indent="0">
              <a:buNone/>
            </a:pPr>
            <a:r>
              <a:rPr lang="en-US" dirty="0"/>
              <a:t>	Q 5 min </a:t>
            </a:r>
            <a:r>
              <a:rPr lang="en-US" dirty="0">
                <a:sym typeface="Wingdings" panose="05000000000000000000" pitchFamily="2" charset="2"/>
              </a:rPr>
              <a:t> add 0.5 mcg</a:t>
            </a:r>
          </a:p>
          <a:p>
            <a:pPr marL="0" indent="0">
              <a:buNone/>
            </a:pPr>
            <a:r>
              <a:rPr lang="en-US" dirty="0">
                <a:sym typeface="Wingdings" panose="05000000000000000000" pitchFamily="2" charset="2"/>
              </a:rPr>
              <a:t>	</a:t>
            </a:r>
            <a:r>
              <a:rPr lang="en-US" dirty="0">
                <a:solidFill>
                  <a:srgbClr val="FF0066"/>
                </a:solidFill>
                <a:sym typeface="Wingdings" panose="05000000000000000000" pitchFamily="2" charset="2"/>
              </a:rPr>
              <a:t>Up to 10 mcg/ kg/min ( just for 10 min) </a:t>
            </a:r>
          </a:p>
          <a:p>
            <a:pPr marL="0" indent="0">
              <a:buNone/>
            </a:pPr>
            <a:endParaRPr lang="en-US" dirty="0">
              <a:solidFill>
                <a:srgbClr val="FF0066"/>
              </a:solidFill>
              <a:sym typeface="Wingdings" panose="05000000000000000000" pitchFamily="2" charset="2"/>
            </a:endParaRPr>
          </a:p>
          <a:p>
            <a:pPr marL="0" indent="0">
              <a:buNone/>
            </a:pPr>
            <a:r>
              <a:rPr lang="en-US" dirty="0">
                <a:sym typeface="Wingdings" panose="05000000000000000000" pitchFamily="2" charset="2"/>
              </a:rPr>
              <a:t>	</a:t>
            </a:r>
            <a:r>
              <a:rPr lang="en-US" b="1" dirty="0">
                <a:sym typeface="Wingdings" panose="05000000000000000000" pitchFamily="2" charset="2"/>
              </a:rPr>
              <a:t>but safe max dose is 2 mcg/Kg/ min</a:t>
            </a: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33354" y="689639"/>
            <a:ext cx="1314450" cy="3486150"/>
          </a:xfrm>
          <a:prstGeom prst="rect">
            <a:avLst/>
          </a:prstGeom>
        </p:spPr>
      </p:pic>
    </p:spTree>
    <p:extLst>
      <p:ext uri="{BB962C8B-B14F-4D97-AF65-F5344CB8AC3E}">
        <p14:creationId xmlns:p14="http://schemas.microsoft.com/office/powerpoint/2010/main" val="98188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66"/>
                </a:solidFill>
              </a:rPr>
              <a:t>Nitroglycerin : TNG</a:t>
            </a:r>
          </a:p>
        </p:txBody>
      </p:sp>
      <p:sp>
        <p:nvSpPr>
          <p:cNvPr id="3" name="Content Placeholder 2"/>
          <p:cNvSpPr>
            <a:spLocks noGrp="1"/>
          </p:cNvSpPr>
          <p:nvPr>
            <p:ph idx="1"/>
          </p:nvPr>
        </p:nvSpPr>
        <p:spPr/>
        <p:txBody>
          <a:bodyPr>
            <a:normAutofit/>
          </a:bodyPr>
          <a:lstStyle/>
          <a:p>
            <a:r>
              <a:rPr lang="en-US" sz="3200" dirty="0"/>
              <a:t> 5 – 10 mcg/min </a:t>
            </a:r>
            <a:r>
              <a:rPr lang="en-US" sz="3200" dirty="0">
                <a:sym typeface="Wingdings" panose="05000000000000000000" pitchFamily="2" charset="2"/>
              </a:rPr>
              <a:t> increase 5 mcg , Q 3-5 up to 20 mcg</a:t>
            </a:r>
          </a:p>
          <a:p>
            <a:pPr>
              <a:buNone/>
            </a:pPr>
            <a:endParaRPr lang="en-US" sz="3200" dirty="0">
              <a:sym typeface="Wingdings" panose="05000000000000000000" pitchFamily="2" charset="2"/>
            </a:endParaRPr>
          </a:p>
          <a:p>
            <a:r>
              <a:rPr lang="en-US" sz="3200" dirty="0">
                <a:sym typeface="Wingdings" panose="05000000000000000000" pitchFamily="2" charset="2"/>
              </a:rPr>
              <a:t>If no response  </a:t>
            </a:r>
          </a:p>
          <a:p>
            <a:pPr>
              <a:buNone/>
            </a:pPr>
            <a:r>
              <a:rPr lang="en-US" sz="3200" dirty="0">
                <a:sym typeface="Wingdings" panose="05000000000000000000" pitchFamily="2" charset="2"/>
              </a:rPr>
              <a:t>		Increase 10 -20 mcg Q 3-5 up to </a:t>
            </a:r>
            <a:r>
              <a:rPr lang="en-US" sz="3200" b="1" dirty="0">
                <a:solidFill>
                  <a:srgbClr val="FF0066"/>
                </a:solidFill>
                <a:sym typeface="Wingdings" panose="05000000000000000000" pitchFamily="2" charset="2"/>
              </a:rPr>
              <a:t>200 mcg</a:t>
            </a:r>
            <a:endParaRPr lang="en-US" sz="3200" b="1" dirty="0">
              <a:solidFill>
                <a:srgbClr val="FF0066"/>
              </a:solidFill>
            </a:endParaRPr>
          </a:p>
        </p:txBody>
      </p:sp>
    </p:spTree>
    <p:extLst>
      <p:ext uri="{BB962C8B-B14F-4D97-AF65-F5344CB8AC3E}">
        <p14:creationId xmlns:p14="http://schemas.microsoft.com/office/powerpoint/2010/main" val="182877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So in hypertensive retinopathy </a:t>
            </a:r>
          </a:p>
        </p:txBody>
      </p:sp>
      <p:sp>
        <p:nvSpPr>
          <p:cNvPr id="3" name="Content Placeholder 2"/>
          <p:cNvSpPr>
            <a:spLocks noGrp="1"/>
          </p:cNvSpPr>
          <p:nvPr>
            <p:ph idx="1"/>
          </p:nvPr>
        </p:nvSpPr>
        <p:spPr/>
        <p:txBody>
          <a:bodyPr/>
          <a:lstStyle/>
          <a:p>
            <a:pPr marL="514350" indent="-514350">
              <a:buFont typeface="+mj-lt"/>
              <a:buAutoNum type="arabicPeriod"/>
            </a:pPr>
            <a:r>
              <a:rPr lang="en-US" dirty="0"/>
              <a:t>ICU add</a:t>
            </a:r>
          </a:p>
          <a:p>
            <a:pPr marL="514350" indent="-514350">
              <a:buFont typeface="+mj-lt"/>
              <a:buAutoNum type="arabicPeriod"/>
            </a:pPr>
            <a:r>
              <a:rPr lang="en-US" dirty="0"/>
              <a:t>Brain CT</a:t>
            </a:r>
          </a:p>
          <a:p>
            <a:pPr marL="514350" indent="-514350">
              <a:buFont typeface="+mj-lt"/>
              <a:buAutoNum type="arabicPeriod"/>
            </a:pPr>
            <a:r>
              <a:rPr lang="en-US" dirty="0"/>
              <a:t>Reduce 25 % MAP in 1 – 2 hours</a:t>
            </a:r>
          </a:p>
          <a:p>
            <a:pPr marL="514350" indent="-514350">
              <a:buFont typeface="+mj-lt"/>
              <a:buAutoNum type="arabicPeriod"/>
            </a:pPr>
            <a:r>
              <a:rPr lang="en-US" dirty="0"/>
              <a:t>With </a:t>
            </a:r>
            <a:r>
              <a:rPr lang="en-US" dirty="0" err="1"/>
              <a:t>Labetalol</a:t>
            </a:r>
            <a:r>
              <a:rPr lang="en-US" dirty="0"/>
              <a:t> or </a:t>
            </a:r>
            <a:r>
              <a:rPr lang="en-US" dirty="0" err="1"/>
              <a:t>Nitroperuside</a:t>
            </a:r>
            <a:r>
              <a:rPr lang="en-US" dirty="0"/>
              <a:t> </a:t>
            </a:r>
          </a:p>
          <a:p>
            <a:pPr marL="514350" indent="-514350">
              <a:buFont typeface="+mj-lt"/>
              <a:buAutoNum type="arabicPeriod"/>
            </a:pPr>
            <a:r>
              <a:rPr lang="en-US" dirty="0"/>
              <a:t>Initiate oral </a:t>
            </a:r>
            <a:r>
              <a:rPr lang="en-US" dirty="0" err="1"/>
              <a:t>Tx</a:t>
            </a:r>
            <a:r>
              <a:rPr lang="en-US" dirty="0"/>
              <a:t> in next 8- 24 h</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66"/>
                </a:solidFill>
              </a:rPr>
              <a:t>CASE 2</a:t>
            </a:r>
          </a:p>
        </p:txBody>
      </p:sp>
      <p:sp>
        <p:nvSpPr>
          <p:cNvPr id="3" name="Content Placeholder 2"/>
          <p:cNvSpPr>
            <a:spLocks noGrp="1"/>
          </p:cNvSpPr>
          <p:nvPr>
            <p:ph idx="1"/>
          </p:nvPr>
        </p:nvSpPr>
        <p:spPr/>
        <p:txBody>
          <a:bodyPr/>
          <a:lstStyle/>
          <a:p>
            <a:r>
              <a:rPr lang="en-US" dirty="0"/>
              <a:t>55 y/o male patient presented to the ED due to weakness and  left sided side hemiplegia.</a:t>
            </a:r>
          </a:p>
          <a:p>
            <a:r>
              <a:rPr lang="en-US" dirty="0"/>
              <a:t>His initial BP was 195/130 mmHg </a:t>
            </a:r>
          </a:p>
          <a:p>
            <a:r>
              <a:rPr lang="en-US" dirty="0" err="1"/>
              <a:t>Fundoscopy</a:t>
            </a:r>
            <a:r>
              <a:rPr lang="en-US" dirty="0"/>
              <a:t> and ECG : Normal </a:t>
            </a:r>
          </a:p>
          <a:p>
            <a:pPr marL="0" indent="0">
              <a:buNone/>
            </a:pPr>
            <a:endParaRPr lang="en-US" dirty="0"/>
          </a:p>
        </p:txBody>
      </p:sp>
    </p:spTree>
    <p:extLst>
      <p:ext uri="{BB962C8B-B14F-4D97-AF65-F5344CB8AC3E}">
        <p14:creationId xmlns:p14="http://schemas.microsoft.com/office/powerpoint/2010/main" val="1781102988"/>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68032" y="196312"/>
            <a:ext cx="5027799" cy="6258672"/>
          </a:xfrm>
        </p:spPr>
      </p:pic>
    </p:spTree>
    <p:extLst>
      <p:ext uri="{BB962C8B-B14F-4D97-AF65-F5344CB8AC3E}">
        <p14:creationId xmlns:p14="http://schemas.microsoft.com/office/powerpoint/2010/main" val="2419758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p>
        </p:txBody>
      </p:sp>
      <p:sp>
        <p:nvSpPr>
          <p:cNvPr id="3" name="Content Placeholder 2"/>
          <p:cNvSpPr>
            <a:spLocks noGrp="1"/>
          </p:cNvSpPr>
          <p:nvPr>
            <p:ph idx="1"/>
          </p:nvPr>
        </p:nvSpPr>
        <p:spPr/>
        <p:txBody>
          <a:bodyPr>
            <a:normAutofit/>
          </a:bodyPr>
          <a:lstStyle/>
          <a:p>
            <a:pPr marL="0" indent="0" algn="ctr">
              <a:buNone/>
            </a:pPr>
            <a:r>
              <a:rPr lang="en-US" sz="4000" b="1" dirty="0"/>
              <a:t>The question  is </a:t>
            </a:r>
          </a:p>
          <a:p>
            <a:pPr marL="0" indent="0" algn="ctr">
              <a:buNone/>
            </a:pPr>
            <a:r>
              <a:rPr lang="en-US" sz="4000" b="1" dirty="0"/>
              <a:t>in the setting of stroke, blood pressure management is just like previous case?</a:t>
            </a:r>
          </a:p>
        </p:txBody>
      </p:sp>
    </p:spTree>
    <p:extLst>
      <p:ext uri="{BB962C8B-B14F-4D97-AF65-F5344CB8AC3E}">
        <p14:creationId xmlns:p14="http://schemas.microsoft.com/office/powerpoint/2010/main" val="881276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FF0066"/>
                </a:solidFill>
              </a:rPr>
              <a:t>HTN emergency in the setting of ischemic stroke</a:t>
            </a:r>
          </a:p>
        </p:txBody>
      </p:sp>
      <p:sp>
        <p:nvSpPr>
          <p:cNvPr id="3" name="Content Placeholder 2"/>
          <p:cNvSpPr>
            <a:spLocks noGrp="1"/>
          </p:cNvSpPr>
          <p:nvPr>
            <p:ph idx="1"/>
          </p:nvPr>
        </p:nvSpPr>
        <p:spPr/>
        <p:txBody>
          <a:bodyPr/>
          <a:lstStyle/>
          <a:p>
            <a:pPr marL="0" indent="0" algn="ctr">
              <a:buNone/>
            </a:pPr>
            <a:endParaRPr lang="en-US" sz="3600" b="1" dirty="0"/>
          </a:p>
          <a:p>
            <a:pPr marL="0" indent="0" algn="ctr">
              <a:buNone/>
            </a:pPr>
            <a:r>
              <a:rPr lang="en-US" sz="3600" b="1" dirty="0"/>
              <a:t>In general</a:t>
            </a:r>
          </a:p>
          <a:p>
            <a:pPr marL="0" indent="0" algn="ctr">
              <a:buNone/>
            </a:pPr>
            <a:endParaRPr lang="en-US" sz="3600" b="1" dirty="0"/>
          </a:p>
          <a:p>
            <a:pPr marL="0" indent="0" algn="ctr">
              <a:buNone/>
            </a:pPr>
            <a:r>
              <a:rPr lang="en-US" sz="3600" b="1" dirty="0"/>
              <a:t>We do not reduce BP !!!</a:t>
            </a:r>
          </a:p>
          <a:p>
            <a:pPr marL="0" indent="0" algn="ctr">
              <a:buNone/>
            </a:pPr>
            <a:endParaRPr lang="en-US" sz="3600" b="1" dirty="0"/>
          </a:p>
        </p:txBody>
      </p:sp>
    </p:spTree>
    <p:extLst>
      <p:ext uri="{BB962C8B-B14F-4D97-AF65-F5344CB8AC3E}">
        <p14:creationId xmlns:p14="http://schemas.microsoft.com/office/powerpoint/2010/main" val="14255235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FF0066"/>
                </a:solidFill>
              </a:rPr>
              <a:t>HTN emergency in the setting of ischemic stroke</a:t>
            </a:r>
          </a:p>
        </p:txBody>
      </p:sp>
      <p:sp>
        <p:nvSpPr>
          <p:cNvPr id="3" name="Content Placeholder 2"/>
          <p:cNvSpPr>
            <a:spLocks noGrp="1"/>
          </p:cNvSpPr>
          <p:nvPr>
            <p:ph idx="1"/>
          </p:nvPr>
        </p:nvSpPr>
        <p:spPr/>
        <p:txBody>
          <a:bodyPr/>
          <a:lstStyle/>
          <a:p>
            <a:pPr marL="0" indent="0">
              <a:buNone/>
            </a:pPr>
            <a:r>
              <a:rPr lang="en-US" b="1" dirty="0"/>
              <a:t>If the patient is eligible for thrombolytic :</a:t>
            </a:r>
          </a:p>
          <a:p>
            <a:pPr marL="0" indent="0">
              <a:buNone/>
            </a:pPr>
            <a:endParaRPr lang="en-US" b="1" dirty="0"/>
          </a:p>
          <a:p>
            <a:r>
              <a:rPr lang="en-US" dirty="0"/>
              <a:t>if </a:t>
            </a:r>
            <a:r>
              <a:rPr lang="en-US" dirty="0">
                <a:solidFill>
                  <a:srgbClr val="FF0066"/>
                </a:solidFill>
              </a:rPr>
              <a:t>SBP &gt;185 </a:t>
            </a:r>
            <a:r>
              <a:rPr lang="en-US" dirty="0"/>
              <a:t>and/ or </a:t>
            </a:r>
            <a:r>
              <a:rPr lang="en-US" dirty="0">
                <a:solidFill>
                  <a:srgbClr val="FF0066"/>
                </a:solidFill>
              </a:rPr>
              <a:t>DBP &gt;110 mmHg </a:t>
            </a:r>
          </a:p>
          <a:p>
            <a:endParaRPr lang="en-US" dirty="0"/>
          </a:p>
          <a:p>
            <a:endParaRPr lang="en-US" dirty="0"/>
          </a:p>
          <a:p>
            <a:pPr marL="0" indent="0" algn="ctr">
              <a:buNone/>
            </a:pPr>
            <a:r>
              <a:rPr lang="en-US" sz="3600" b="1" dirty="0"/>
              <a:t>Goal : in 1h reduce 15% of MAP</a:t>
            </a:r>
          </a:p>
        </p:txBody>
      </p:sp>
    </p:spTree>
    <p:extLst>
      <p:ext uri="{BB962C8B-B14F-4D97-AF65-F5344CB8AC3E}">
        <p14:creationId xmlns:p14="http://schemas.microsoft.com/office/powerpoint/2010/main" val="14255235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FF0066"/>
                </a:solidFill>
              </a:rPr>
              <a:t>Choice of drug</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b="1" dirty="0"/>
              <a:t>Choice : Labetalol</a:t>
            </a:r>
          </a:p>
          <a:p>
            <a:pPr marL="0" indent="0">
              <a:buNone/>
            </a:pPr>
            <a:r>
              <a:rPr lang="en-US" b="1" dirty="0"/>
              <a:t> </a:t>
            </a:r>
          </a:p>
          <a:p>
            <a:pPr marL="0" indent="0">
              <a:buNone/>
            </a:pPr>
            <a:r>
              <a:rPr lang="en-US" b="1" dirty="0"/>
              <a:t>Alternative : </a:t>
            </a:r>
            <a:r>
              <a:rPr lang="en-US" b="1" dirty="0" err="1"/>
              <a:t>Nitroprusside</a:t>
            </a:r>
            <a:endParaRPr lang="en-US" b="1" dirty="0"/>
          </a:p>
          <a:p>
            <a:endParaRPr lang="en-US" dirty="0"/>
          </a:p>
        </p:txBody>
      </p:sp>
    </p:spTree>
    <p:extLst>
      <p:ext uri="{BB962C8B-B14F-4D97-AF65-F5344CB8AC3E}">
        <p14:creationId xmlns:p14="http://schemas.microsoft.com/office/powerpoint/2010/main" val="415070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66"/>
                </a:solidFill>
              </a:rPr>
              <a:t>Now we face some important questions:</a:t>
            </a:r>
          </a:p>
        </p:txBody>
      </p:sp>
      <p:sp>
        <p:nvSpPr>
          <p:cNvPr id="3" name="Content Placeholder 2"/>
          <p:cNvSpPr>
            <a:spLocks noGrp="1"/>
          </p:cNvSpPr>
          <p:nvPr>
            <p:ph idx="1"/>
          </p:nvPr>
        </p:nvSpPr>
        <p:spPr/>
        <p:txBody>
          <a:bodyPr/>
          <a:lstStyle/>
          <a:p>
            <a:pPr marL="514350" indent="-514350">
              <a:buFont typeface="+mj-lt"/>
              <a:buAutoNum type="arabicPeriod"/>
            </a:pPr>
            <a:r>
              <a:rPr lang="en-US" dirty="0"/>
              <a:t>Reduce BP ?</a:t>
            </a:r>
          </a:p>
          <a:p>
            <a:pPr marL="514350" indent="-514350">
              <a:buFont typeface="+mj-lt"/>
              <a:buAutoNum type="arabicPeriod"/>
            </a:pPr>
            <a:r>
              <a:rPr lang="en-US" dirty="0"/>
              <a:t>If yes : How much?</a:t>
            </a:r>
          </a:p>
          <a:p>
            <a:pPr marL="514350" indent="-514350">
              <a:buFont typeface="+mj-lt"/>
              <a:buAutoNum type="arabicPeriod"/>
            </a:pPr>
            <a:r>
              <a:rPr lang="en-US" dirty="0"/>
              <a:t>How rapid?</a:t>
            </a:r>
          </a:p>
          <a:p>
            <a:pPr marL="514350" indent="-514350">
              <a:buFont typeface="+mj-lt"/>
              <a:buAutoNum type="arabicPeriod"/>
            </a:pPr>
            <a:r>
              <a:rPr lang="en-US" dirty="0"/>
              <a:t>Which drug?</a:t>
            </a:r>
          </a:p>
          <a:p>
            <a:pPr marL="514350" indent="-514350">
              <a:buFont typeface="+mj-lt"/>
              <a:buAutoNum type="arabicPeriod"/>
            </a:pPr>
            <a:r>
              <a:rPr lang="en-US" dirty="0"/>
              <a:t>Admit her ?</a:t>
            </a:r>
          </a:p>
          <a:p>
            <a:pPr marL="514350" indent="-514350">
              <a:buFont typeface="+mj-lt"/>
              <a:buAutoNum type="arabicPeriod"/>
            </a:pPr>
            <a:r>
              <a:rPr lang="en-US" dirty="0"/>
              <a:t>In which ward?</a:t>
            </a:r>
          </a:p>
          <a:p>
            <a:pPr marL="514350" indent="-514350">
              <a:buFont typeface="+mj-lt"/>
              <a:buAutoNum type="arabicPeriod"/>
            </a:pPr>
            <a:r>
              <a:rPr lang="en-US" dirty="0"/>
              <a:t>When to start oral medications?</a:t>
            </a:r>
          </a:p>
        </p:txBody>
      </p:sp>
    </p:spTree>
    <p:extLst>
      <p:ext uri="{BB962C8B-B14F-4D97-AF65-F5344CB8AC3E}">
        <p14:creationId xmlns:p14="http://schemas.microsoft.com/office/powerpoint/2010/main" val="98667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66"/>
                </a:solidFill>
              </a:rPr>
              <a:t>CASE 4</a:t>
            </a:r>
          </a:p>
        </p:txBody>
      </p:sp>
      <p:sp>
        <p:nvSpPr>
          <p:cNvPr id="3" name="Content Placeholder 2"/>
          <p:cNvSpPr>
            <a:spLocks noGrp="1"/>
          </p:cNvSpPr>
          <p:nvPr>
            <p:ph idx="1"/>
          </p:nvPr>
        </p:nvSpPr>
        <p:spPr/>
        <p:txBody>
          <a:bodyPr/>
          <a:lstStyle/>
          <a:p>
            <a:r>
              <a:rPr lang="en-US" dirty="0"/>
              <a:t>87 y/o female patient presented to the ED due to acute right sided hemiplegia with aphasia.</a:t>
            </a:r>
          </a:p>
          <a:p>
            <a:r>
              <a:rPr lang="en-US" dirty="0"/>
              <a:t>Her initial BP was 200 /110 mmHg  (</a:t>
            </a:r>
            <a:r>
              <a:rPr lang="en-US" sz="2400" dirty="0"/>
              <a:t>no significant difference in both arms)</a:t>
            </a:r>
            <a:endParaRPr lang="en-US" dirty="0"/>
          </a:p>
          <a:p>
            <a:r>
              <a:rPr lang="en-US" dirty="0"/>
              <a:t>Recent GI bleeding</a:t>
            </a:r>
          </a:p>
          <a:p>
            <a:endParaRPr lang="en-US" dirty="0"/>
          </a:p>
        </p:txBody>
      </p:sp>
    </p:spTree>
    <p:extLst>
      <p:ext uri="{BB962C8B-B14F-4D97-AF65-F5344CB8AC3E}">
        <p14:creationId xmlns:p14="http://schemas.microsoft.com/office/powerpoint/2010/main" val="3262072459"/>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00011" y="188390"/>
            <a:ext cx="6429921" cy="6429921"/>
          </a:xfrm>
        </p:spPr>
      </p:pic>
    </p:spTree>
    <p:extLst>
      <p:ext uri="{BB962C8B-B14F-4D97-AF65-F5344CB8AC3E}">
        <p14:creationId xmlns:p14="http://schemas.microsoft.com/office/powerpoint/2010/main" val="39079206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66"/>
                </a:solidFill>
              </a:rPr>
              <a:t>CASE 4</a:t>
            </a:r>
          </a:p>
        </p:txBody>
      </p:sp>
      <p:sp>
        <p:nvSpPr>
          <p:cNvPr id="3" name="Content Placeholder 2"/>
          <p:cNvSpPr>
            <a:spLocks noGrp="1"/>
          </p:cNvSpPr>
          <p:nvPr>
            <p:ph idx="1"/>
          </p:nvPr>
        </p:nvSpPr>
        <p:spPr/>
        <p:txBody>
          <a:bodyPr/>
          <a:lstStyle/>
          <a:p>
            <a:r>
              <a:rPr lang="en-US" dirty="0"/>
              <a:t>87 y/o female patient presented to the ED due to acute right sided hemiplegia with aphasia.</a:t>
            </a:r>
          </a:p>
          <a:p>
            <a:r>
              <a:rPr lang="en-US" dirty="0"/>
              <a:t>Her initial BP was 200 /110 mmHg  (</a:t>
            </a:r>
            <a:r>
              <a:rPr lang="en-US" sz="2400" dirty="0"/>
              <a:t>no significant difference in both arms)</a:t>
            </a:r>
            <a:endParaRPr lang="en-US" dirty="0"/>
          </a:p>
          <a:p>
            <a:r>
              <a:rPr lang="en-US" dirty="0"/>
              <a:t>Recent GI bleeding</a:t>
            </a:r>
          </a:p>
          <a:p>
            <a:endParaRPr lang="en-US" dirty="0"/>
          </a:p>
        </p:txBody>
      </p:sp>
      <p:sp>
        <p:nvSpPr>
          <p:cNvPr id="4" name="Oval 3"/>
          <p:cNvSpPr/>
          <p:nvPr/>
        </p:nvSpPr>
        <p:spPr>
          <a:xfrm>
            <a:off x="464949" y="3084162"/>
            <a:ext cx="3936569" cy="75941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2072459"/>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3200" dirty="0"/>
              <a:t>If the patient is not eligible for  </a:t>
            </a:r>
            <a:r>
              <a:rPr lang="en-US" sz="3200" dirty="0" err="1"/>
              <a:t>rTpa</a:t>
            </a:r>
            <a:r>
              <a:rPr lang="en-US" sz="3200" dirty="0"/>
              <a:t> :</a:t>
            </a:r>
          </a:p>
          <a:p>
            <a:pPr marL="0" indent="0">
              <a:buNone/>
            </a:pPr>
            <a:endParaRPr lang="en-US" sz="3200" dirty="0"/>
          </a:p>
          <a:p>
            <a:pPr lvl="1"/>
            <a:r>
              <a:rPr lang="en-US" sz="3200" dirty="0"/>
              <a:t>BP should not be treated unless </a:t>
            </a:r>
          </a:p>
          <a:p>
            <a:pPr marL="457200" lvl="1" indent="0">
              <a:buNone/>
            </a:pPr>
            <a:r>
              <a:rPr lang="en-US" sz="3200" dirty="0"/>
              <a:t>	</a:t>
            </a:r>
            <a:r>
              <a:rPr lang="en-US" sz="3200" b="1" dirty="0"/>
              <a:t>SBP &gt; 220 mmHg or DBP &gt; 120 mmHg</a:t>
            </a:r>
          </a:p>
          <a:p>
            <a:endParaRPr lang="en-US" sz="3200" dirty="0"/>
          </a:p>
        </p:txBody>
      </p:sp>
    </p:spTree>
    <p:extLst>
      <p:ext uri="{BB962C8B-B14F-4D97-AF65-F5344CB8AC3E}">
        <p14:creationId xmlns:p14="http://schemas.microsoft.com/office/powerpoint/2010/main" val="49523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the logic ?</a:t>
            </a:r>
          </a:p>
        </p:txBody>
      </p:sp>
      <p:sp>
        <p:nvSpPr>
          <p:cNvPr id="3" name="Content Placeholder 2"/>
          <p:cNvSpPr>
            <a:spLocks noGrp="1"/>
          </p:cNvSpPr>
          <p:nvPr>
            <p:ph idx="1"/>
          </p:nvPr>
        </p:nvSpPr>
        <p:spPr/>
        <p:txBody>
          <a:bodyPr/>
          <a:lstStyle/>
          <a:p>
            <a:r>
              <a:rPr lang="en-US" b="1" dirty="0">
                <a:solidFill>
                  <a:srgbClr val="FF0066"/>
                </a:solidFill>
              </a:rPr>
              <a:t>Protecting ischemic penumbra</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66"/>
                </a:solidFill>
              </a:rPr>
              <a:t>CASE 5</a:t>
            </a:r>
          </a:p>
        </p:txBody>
      </p:sp>
      <p:sp>
        <p:nvSpPr>
          <p:cNvPr id="3" name="Content Placeholder 2"/>
          <p:cNvSpPr>
            <a:spLocks noGrp="1"/>
          </p:cNvSpPr>
          <p:nvPr>
            <p:ph idx="1"/>
          </p:nvPr>
        </p:nvSpPr>
        <p:spPr/>
        <p:txBody>
          <a:bodyPr/>
          <a:lstStyle/>
          <a:p>
            <a:pPr marL="0" indent="0">
              <a:buNone/>
            </a:pPr>
            <a:r>
              <a:rPr lang="en-US" dirty="0"/>
              <a:t>50 y/o male patient was referred to the ER due to sudden severe headache , Progressive weakness and decrease in level of consciousness.</a:t>
            </a:r>
          </a:p>
          <a:p>
            <a:pPr marL="0" indent="0">
              <a:buNone/>
            </a:pPr>
            <a:r>
              <a:rPr lang="en-US" dirty="0"/>
              <a:t>He had no other symptoms or history of head trauma.</a:t>
            </a:r>
          </a:p>
          <a:p>
            <a:pPr marL="0" indent="0">
              <a:buNone/>
            </a:pPr>
            <a:endParaRPr lang="en-US" dirty="0"/>
          </a:p>
          <a:p>
            <a:pPr marL="0" indent="0">
              <a:buNone/>
            </a:pPr>
            <a:r>
              <a:rPr lang="en-US" dirty="0"/>
              <a:t> BP : 230 / 140 mmHg </a:t>
            </a:r>
          </a:p>
          <a:p>
            <a:pPr marL="0" indent="0">
              <a:buNone/>
            </a:pPr>
            <a:r>
              <a:rPr lang="en-US" dirty="0"/>
              <a:t>GCS : 10</a:t>
            </a:r>
          </a:p>
        </p:txBody>
      </p:sp>
    </p:spTree>
    <p:extLst>
      <p:ext uri="{BB962C8B-B14F-4D97-AF65-F5344CB8AC3E}">
        <p14:creationId xmlns:p14="http://schemas.microsoft.com/office/powerpoint/2010/main" val="15926420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WhatsApp Video 2022-03-16 at 19.17.45">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cstate="print"/>
          <a:stretch>
            <a:fillRect/>
          </a:stretch>
        </p:blipFill>
        <p:spPr>
          <a:xfrm>
            <a:off x="1884447" y="88165"/>
            <a:ext cx="8423105" cy="6828671"/>
          </a:xfrm>
        </p:spPr>
      </p:pic>
    </p:spTree>
    <p:extLst>
      <p:ext uri="{BB962C8B-B14F-4D97-AF65-F5344CB8AC3E}">
        <p14:creationId xmlns:p14="http://schemas.microsoft.com/office/powerpoint/2010/main" val="126934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1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So …</a:t>
            </a:r>
          </a:p>
        </p:txBody>
      </p:sp>
      <p:sp>
        <p:nvSpPr>
          <p:cNvPr id="3" name="Content Placeholder 2"/>
          <p:cNvSpPr>
            <a:spLocks noGrp="1"/>
          </p:cNvSpPr>
          <p:nvPr>
            <p:ph idx="1"/>
          </p:nvPr>
        </p:nvSpPr>
        <p:spPr/>
        <p:txBody>
          <a:bodyPr>
            <a:normAutofit/>
          </a:bodyPr>
          <a:lstStyle/>
          <a:p>
            <a:pPr marL="0" indent="0" algn="ctr">
              <a:buNone/>
            </a:pPr>
            <a:r>
              <a:rPr lang="en-US" sz="3200" b="1" dirty="0"/>
              <a:t>Follow the rule of 25% ?</a:t>
            </a:r>
          </a:p>
          <a:p>
            <a:pPr marL="0" indent="0" algn="ctr">
              <a:buNone/>
            </a:pPr>
            <a:r>
              <a:rPr lang="en-US" sz="3200" b="1" dirty="0"/>
              <a:t>Or</a:t>
            </a:r>
          </a:p>
          <a:p>
            <a:pPr marL="0" indent="0" algn="ctr">
              <a:buNone/>
            </a:pPr>
            <a:r>
              <a:rPr lang="en-US" sz="3200" b="1" dirty="0"/>
              <a:t> manage the BP just like ischemic stroke ?</a:t>
            </a:r>
          </a:p>
          <a:p>
            <a:pPr marL="0" indent="0" algn="ctr">
              <a:buNone/>
            </a:pPr>
            <a:r>
              <a:rPr lang="en-US" sz="3200" b="1" dirty="0"/>
              <a:t>Or ?</a:t>
            </a:r>
          </a:p>
        </p:txBody>
      </p:sp>
    </p:spTree>
    <p:extLst>
      <p:ext uri="{BB962C8B-B14F-4D97-AF65-F5344CB8AC3E}">
        <p14:creationId xmlns:p14="http://schemas.microsoft.com/office/powerpoint/2010/main" val="1174692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solidFill>
                  <a:srgbClr val="FF0066"/>
                </a:solidFill>
              </a:rPr>
              <a:t>Blood pressure management in ICH</a:t>
            </a:r>
          </a:p>
        </p:txBody>
      </p:sp>
      <p:sp>
        <p:nvSpPr>
          <p:cNvPr id="3" name="Content Placeholder 2"/>
          <p:cNvSpPr>
            <a:spLocks noGrp="1"/>
          </p:cNvSpPr>
          <p:nvPr>
            <p:ph idx="1"/>
          </p:nvPr>
        </p:nvSpPr>
        <p:spPr>
          <a:xfrm>
            <a:off x="1024128" y="2418965"/>
            <a:ext cx="10139741" cy="2862719"/>
          </a:xfrm>
        </p:spPr>
        <p:txBody>
          <a:bodyPr>
            <a:normAutofit/>
          </a:bodyPr>
          <a:lstStyle/>
          <a:p>
            <a:pPr marL="0" indent="0">
              <a:buNone/>
            </a:pPr>
            <a:r>
              <a:rPr lang="en-US" sz="2800" dirty="0"/>
              <a:t>If SBP between </a:t>
            </a:r>
            <a:r>
              <a:rPr lang="en-US" sz="2800" b="1" dirty="0"/>
              <a:t>150 and 220 </a:t>
            </a:r>
            <a:r>
              <a:rPr lang="en-US" sz="2800" dirty="0"/>
              <a:t>mmHg:</a:t>
            </a:r>
          </a:p>
          <a:p>
            <a:endParaRPr lang="en-US" sz="2800" dirty="0"/>
          </a:p>
          <a:p>
            <a:pPr>
              <a:buFont typeface="Wingdings" panose="05000000000000000000" pitchFamily="2" charset="2"/>
              <a:buChar char="§"/>
            </a:pPr>
            <a:r>
              <a:rPr lang="en-US" sz="2800" dirty="0"/>
              <a:t> Target of SBP : </a:t>
            </a:r>
            <a:r>
              <a:rPr lang="en-US" sz="2800" b="1" dirty="0"/>
              <a:t>140</a:t>
            </a:r>
            <a:r>
              <a:rPr lang="en-US" sz="2800" dirty="0"/>
              <a:t> mmHg</a:t>
            </a:r>
          </a:p>
          <a:p>
            <a:pPr>
              <a:buFont typeface="Wingdings" panose="05000000000000000000" pitchFamily="2" charset="2"/>
              <a:buChar char="§"/>
            </a:pPr>
            <a:r>
              <a:rPr lang="en-US" sz="2800" dirty="0"/>
              <a:t> Ideally within the </a:t>
            </a:r>
            <a:r>
              <a:rPr lang="en-US" sz="2800" b="1" dirty="0"/>
              <a:t>first one hour</a:t>
            </a:r>
            <a:endParaRPr lang="en-US" sz="2800" dirty="0"/>
          </a:p>
          <a:p>
            <a:pPr>
              <a:buFont typeface="Wingdings" panose="05000000000000000000" pitchFamily="2" charset="2"/>
              <a:buChar char="§"/>
            </a:pPr>
            <a:endParaRPr lang="en-US" sz="2800" dirty="0"/>
          </a:p>
          <a:p>
            <a:pPr marL="0" indent="0">
              <a:buNone/>
            </a:pPr>
            <a:endParaRPr lang="en-US" sz="2800" dirty="0"/>
          </a:p>
          <a:p>
            <a:endParaRPr lang="en-US" sz="2800" dirty="0"/>
          </a:p>
        </p:txBody>
      </p:sp>
      <p:sp>
        <p:nvSpPr>
          <p:cNvPr id="5" name="TextBox 4"/>
          <p:cNvSpPr txBox="1"/>
          <p:nvPr/>
        </p:nvSpPr>
        <p:spPr>
          <a:xfrm>
            <a:off x="386687" y="5281684"/>
            <a:ext cx="11805313" cy="1200329"/>
          </a:xfrm>
          <a:prstGeom prst="rect">
            <a:avLst/>
          </a:prstGeom>
          <a:noFill/>
        </p:spPr>
        <p:txBody>
          <a:bodyPr wrap="square" rtlCol="0">
            <a:spAutoFit/>
          </a:bodyPr>
          <a:lstStyle/>
          <a:p>
            <a:r>
              <a:rPr lang="en-US" dirty="0"/>
              <a:t>References:</a:t>
            </a:r>
          </a:p>
          <a:p>
            <a:pPr marL="285750" indent="-285750">
              <a:buFont typeface="Arial" panose="020B0604020202020204" pitchFamily="34" charset="0"/>
              <a:buChar char="•"/>
            </a:pPr>
            <a:r>
              <a:rPr lang="en-US" dirty="0"/>
              <a:t>Management of </a:t>
            </a:r>
            <a:r>
              <a:rPr lang="en-US" dirty="0" err="1"/>
              <a:t>interacerebral</a:t>
            </a:r>
            <a:r>
              <a:rPr lang="en-US" dirty="0"/>
              <a:t> hemorrhage: JACC focus seminar 2019</a:t>
            </a:r>
          </a:p>
          <a:p>
            <a:pPr marL="285750" indent="-285750">
              <a:buFont typeface="Arial" panose="020B0604020202020204" pitchFamily="34" charset="0"/>
              <a:buChar char="•"/>
            </a:pPr>
            <a:r>
              <a:rPr lang="en-US" dirty="0"/>
              <a:t>Up to Date</a:t>
            </a:r>
          </a:p>
          <a:p>
            <a:pPr marL="285750" indent="-285750">
              <a:buFont typeface="Arial" panose="020B0604020202020204" pitchFamily="34" charset="0"/>
              <a:buChar char="•"/>
            </a:pPr>
            <a:r>
              <a:rPr lang="en-US" dirty="0" err="1"/>
              <a:t>Braunwald’s</a:t>
            </a:r>
            <a:r>
              <a:rPr lang="en-US" dirty="0"/>
              <a:t> heart disease ,12</a:t>
            </a:r>
            <a:r>
              <a:rPr lang="en-US" baseline="30000" dirty="0"/>
              <a:t>th</a:t>
            </a:r>
            <a:r>
              <a:rPr lang="en-US" dirty="0"/>
              <a:t> edition</a:t>
            </a:r>
          </a:p>
        </p:txBody>
      </p:sp>
    </p:spTree>
    <p:extLst>
      <p:ext uri="{BB962C8B-B14F-4D97-AF65-F5344CB8AC3E}">
        <p14:creationId xmlns:p14="http://schemas.microsoft.com/office/powerpoint/2010/main" val="4397738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solidFill>
                  <a:srgbClr val="FF0066"/>
                </a:solidFill>
              </a:rPr>
              <a:t>Blood pressure management in ICH</a:t>
            </a:r>
          </a:p>
        </p:txBody>
      </p:sp>
      <p:sp>
        <p:nvSpPr>
          <p:cNvPr id="3" name="Content Placeholder 2"/>
          <p:cNvSpPr>
            <a:spLocks noGrp="1"/>
          </p:cNvSpPr>
          <p:nvPr>
            <p:ph idx="1"/>
          </p:nvPr>
        </p:nvSpPr>
        <p:spPr>
          <a:xfrm>
            <a:off x="1024128" y="2418965"/>
            <a:ext cx="9720071" cy="4023360"/>
          </a:xfrm>
        </p:spPr>
        <p:txBody>
          <a:bodyPr>
            <a:normAutofit/>
          </a:bodyPr>
          <a:lstStyle/>
          <a:p>
            <a:pPr marL="0" indent="0">
              <a:buNone/>
            </a:pPr>
            <a:r>
              <a:rPr lang="en-US" sz="2800" dirty="0"/>
              <a:t>If </a:t>
            </a:r>
            <a:r>
              <a:rPr lang="en-US" sz="2800" b="1" dirty="0"/>
              <a:t>SBP &gt;220 mmHg</a:t>
            </a:r>
            <a:r>
              <a:rPr lang="en-US" sz="2800" dirty="0"/>
              <a:t>:</a:t>
            </a:r>
          </a:p>
          <a:p>
            <a:endParaRPr lang="en-US" sz="2800" dirty="0"/>
          </a:p>
          <a:p>
            <a:pPr>
              <a:buFont typeface="Wingdings" panose="05000000000000000000" pitchFamily="2" charset="2"/>
              <a:buChar char="§"/>
            </a:pPr>
            <a:r>
              <a:rPr lang="en-US" sz="2800" dirty="0"/>
              <a:t> Rapid lowering of SBP to &lt;220 mmHg </a:t>
            </a:r>
            <a:endParaRPr lang="en-US" dirty="0"/>
          </a:p>
          <a:p>
            <a:pPr>
              <a:buFont typeface="Wingdings" panose="05000000000000000000" pitchFamily="2" charset="2"/>
              <a:buChar char="§"/>
            </a:pPr>
            <a:r>
              <a:rPr lang="en-US" sz="2800" dirty="0"/>
              <a:t> </a:t>
            </a:r>
            <a:r>
              <a:rPr lang="en-US" dirty="0"/>
              <a:t>G</a:t>
            </a:r>
            <a:r>
              <a:rPr lang="en-US" sz="2800" dirty="0"/>
              <a:t>radually </a:t>
            </a:r>
            <a:r>
              <a:rPr lang="en-US" dirty="0"/>
              <a:t>lowering SBP : </a:t>
            </a:r>
            <a:r>
              <a:rPr lang="en-US" sz="2800" b="1" dirty="0"/>
              <a:t>140 - 160 </a:t>
            </a:r>
            <a:r>
              <a:rPr lang="en-US" sz="2800" dirty="0"/>
              <a:t>mmHg. </a:t>
            </a:r>
          </a:p>
          <a:p>
            <a:endParaRPr lang="en-US" sz="2800" dirty="0"/>
          </a:p>
        </p:txBody>
      </p:sp>
      <p:sp>
        <p:nvSpPr>
          <p:cNvPr id="5" name="TextBox 4"/>
          <p:cNvSpPr txBox="1"/>
          <p:nvPr/>
        </p:nvSpPr>
        <p:spPr>
          <a:xfrm>
            <a:off x="386687" y="5281684"/>
            <a:ext cx="11805313" cy="1200329"/>
          </a:xfrm>
          <a:prstGeom prst="rect">
            <a:avLst/>
          </a:prstGeom>
          <a:noFill/>
        </p:spPr>
        <p:txBody>
          <a:bodyPr wrap="square" rtlCol="0">
            <a:spAutoFit/>
          </a:bodyPr>
          <a:lstStyle/>
          <a:p>
            <a:r>
              <a:rPr lang="en-US" dirty="0"/>
              <a:t>References:</a:t>
            </a:r>
          </a:p>
          <a:p>
            <a:pPr marL="285750" indent="-285750">
              <a:buFont typeface="Arial" panose="020B0604020202020204" pitchFamily="34" charset="0"/>
              <a:buChar char="•"/>
            </a:pPr>
            <a:r>
              <a:rPr lang="en-US" dirty="0"/>
              <a:t>Management of </a:t>
            </a:r>
            <a:r>
              <a:rPr lang="en-US" dirty="0" err="1"/>
              <a:t>interacerebral</a:t>
            </a:r>
            <a:r>
              <a:rPr lang="en-US" dirty="0"/>
              <a:t> hemorrhage: JACC focus seminar 2019</a:t>
            </a:r>
          </a:p>
          <a:p>
            <a:pPr marL="285750" indent="-285750">
              <a:buFont typeface="Arial" panose="020B0604020202020204" pitchFamily="34" charset="0"/>
              <a:buChar char="•"/>
            </a:pPr>
            <a:r>
              <a:rPr lang="en-US" dirty="0"/>
              <a:t>Up to Date</a:t>
            </a:r>
          </a:p>
          <a:p>
            <a:pPr marL="285750" indent="-285750">
              <a:buFont typeface="Arial" panose="020B0604020202020204" pitchFamily="34" charset="0"/>
              <a:buChar char="•"/>
            </a:pPr>
            <a:r>
              <a:rPr lang="en-US" dirty="0" err="1"/>
              <a:t>Braunwald’s</a:t>
            </a:r>
            <a:r>
              <a:rPr lang="en-US" dirty="0"/>
              <a:t> heart disease ,12</a:t>
            </a:r>
            <a:r>
              <a:rPr lang="en-US" baseline="30000" dirty="0"/>
              <a:t>th</a:t>
            </a:r>
            <a:r>
              <a:rPr lang="en-US" dirty="0"/>
              <a:t> edition</a:t>
            </a:r>
          </a:p>
        </p:txBody>
      </p:sp>
    </p:spTree>
    <p:extLst>
      <p:ext uri="{BB962C8B-B14F-4D97-AF65-F5344CB8AC3E}">
        <p14:creationId xmlns:p14="http://schemas.microsoft.com/office/powerpoint/2010/main" val="25221177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370" y="2207573"/>
            <a:ext cx="10515600" cy="1325563"/>
          </a:xfrm>
        </p:spPr>
        <p:txBody>
          <a:bodyPr>
            <a:normAutofit/>
          </a:bodyPr>
          <a:lstStyle/>
          <a:p>
            <a:pPr algn="ctr"/>
            <a:r>
              <a:rPr lang="en-US" sz="8000" b="1" dirty="0"/>
              <a:t>Emergency</a:t>
            </a:r>
            <a:r>
              <a:rPr lang="en-US" sz="6600" b="1" dirty="0"/>
              <a:t> VS Urgency</a:t>
            </a:r>
          </a:p>
        </p:txBody>
      </p:sp>
    </p:spTree>
    <p:extLst>
      <p:ext uri="{BB962C8B-B14F-4D97-AF65-F5344CB8AC3E}">
        <p14:creationId xmlns:p14="http://schemas.microsoft.com/office/powerpoint/2010/main" val="383359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Drug choices </a:t>
            </a:r>
          </a:p>
        </p:txBody>
      </p:sp>
      <p:sp>
        <p:nvSpPr>
          <p:cNvPr id="3" name="Content Placeholder 2"/>
          <p:cNvSpPr>
            <a:spLocks noGrp="1"/>
          </p:cNvSpPr>
          <p:nvPr>
            <p:ph idx="1"/>
          </p:nvPr>
        </p:nvSpPr>
        <p:spPr>
          <a:xfrm>
            <a:off x="710230" y="2239328"/>
            <a:ext cx="9720071" cy="4023360"/>
          </a:xfrm>
        </p:spPr>
        <p:txBody>
          <a:bodyPr>
            <a:noAutofit/>
          </a:bodyPr>
          <a:lstStyle/>
          <a:p>
            <a:pPr marL="457200" indent="-457200">
              <a:buFont typeface="+mj-lt"/>
              <a:buAutoNum type="arabicPeriod"/>
            </a:pPr>
            <a:r>
              <a:rPr lang="en-US" sz="3200" b="1" dirty="0"/>
              <a:t>Labetalol</a:t>
            </a:r>
          </a:p>
          <a:p>
            <a:pPr marL="457200" indent="-457200">
              <a:buFont typeface="+mj-lt"/>
              <a:buAutoNum type="arabicPeriod"/>
            </a:pPr>
            <a:r>
              <a:rPr lang="en-US" sz="3200" b="1" dirty="0" err="1"/>
              <a:t>Esmolol</a:t>
            </a:r>
            <a:endParaRPr lang="en-US" sz="3200" b="1" dirty="0"/>
          </a:p>
          <a:p>
            <a:pPr marL="0" indent="0">
              <a:buNone/>
            </a:pPr>
            <a:endParaRPr lang="en-US" sz="3200" dirty="0"/>
          </a:p>
          <a:p>
            <a:endParaRPr lang="en-US" sz="3200" dirty="0"/>
          </a:p>
        </p:txBody>
      </p:sp>
      <p:sp>
        <p:nvSpPr>
          <p:cNvPr id="6" name="TextBox 5"/>
          <p:cNvSpPr txBox="1"/>
          <p:nvPr/>
        </p:nvSpPr>
        <p:spPr>
          <a:xfrm>
            <a:off x="386687" y="5281684"/>
            <a:ext cx="11805313" cy="1200329"/>
          </a:xfrm>
          <a:prstGeom prst="rect">
            <a:avLst/>
          </a:prstGeom>
          <a:noFill/>
        </p:spPr>
        <p:txBody>
          <a:bodyPr wrap="square" rtlCol="0">
            <a:spAutoFit/>
          </a:bodyPr>
          <a:lstStyle/>
          <a:p>
            <a:r>
              <a:rPr lang="en-US" dirty="0"/>
              <a:t>References:</a:t>
            </a:r>
          </a:p>
          <a:p>
            <a:pPr marL="285750" indent="-285750">
              <a:buFont typeface="Arial" panose="020B0604020202020204" pitchFamily="34" charset="0"/>
              <a:buChar char="•"/>
            </a:pPr>
            <a:r>
              <a:rPr lang="en-US" dirty="0"/>
              <a:t>Management of </a:t>
            </a:r>
            <a:r>
              <a:rPr lang="en-US" dirty="0" err="1"/>
              <a:t>interacerebral</a:t>
            </a:r>
            <a:r>
              <a:rPr lang="en-US" dirty="0"/>
              <a:t> hemorrhage: JACC focus seminar 2019</a:t>
            </a:r>
          </a:p>
          <a:p>
            <a:pPr marL="285750" indent="-285750">
              <a:buFont typeface="Arial" panose="020B0604020202020204" pitchFamily="34" charset="0"/>
              <a:buChar char="•"/>
            </a:pPr>
            <a:r>
              <a:rPr lang="en-US" dirty="0"/>
              <a:t>Up to Date</a:t>
            </a:r>
          </a:p>
          <a:p>
            <a:pPr marL="285750" indent="-285750">
              <a:buFont typeface="Arial" panose="020B0604020202020204" pitchFamily="34" charset="0"/>
              <a:buChar char="•"/>
            </a:pPr>
            <a:r>
              <a:rPr lang="en-US" dirty="0" err="1"/>
              <a:t>Braunwald's</a:t>
            </a:r>
            <a:r>
              <a:rPr lang="en-US" dirty="0"/>
              <a:t> Heart Disease,12</a:t>
            </a:r>
            <a:r>
              <a:rPr lang="en-US" baseline="30000" dirty="0"/>
              <a:t>th</a:t>
            </a:r>
            <a:r>
              <a:rPr lang="en-US" dirty="0"/>
              <a:t> edition</a:t>
            </a:r>
          </a:p>
        </p:txBody>
      </p:sp>
    </p:spTree>
    <p:extLst>
      <p:ext uri="{BB962C8B-B14F-4D97-AF65-F5344CB8AC3E}">
        <p14:creationId xmlns:p14="http://schemas.microsoft.com/office/powerpoint/2010/main" val="39413222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t>Blood pressure management in ICH</a:t>
            </a:r>
            <a:endParaRPr lang="en-US" sz="4800" dirty="0"/>
          </a:p>
        </p:txBody>
      </p:sp>
      <p:sp>
        <p:nvSpPr>
          <p:cNvPr id="3" name="Content Placeholder 2"/>
          <p:cNvSpPr>
            <a:spLocks noGrp="1"/>
          </p:cNvSpPr>
          <p:nvPr>
            <p:ph idx="1"/>
          </p:nvPr>
        </p:nvSpPr>
        <p:spPr>
          <a:xfrm>
            <a:off x="710230" y="1873054"/>
            <a:ext cx="9720071" cy="4023360"/>
          </a:xfrm>
        </p:spPr>
        <p:txBody>
          <a:bodyPr>
            <a:noAutofit/>
          </a:bodyPr>
          <a:lstStyle/>
          <a:p>
            <a:pPr marL="0" indent="0">
              <a:buNone/>
            </a:pPr>
            <a:endParaRPr lang="en-US" dirty="0"/>
          </a:p>
          <a:p>
            <a:pPr marL="0" indent="0">
              <a:buNone/>
            </a:pPr>
            <a:r>
              <a:rPr lang="en-US" dirty="0"/>
              <a:t> </a:t>
            </a:r>
            <a:r>
              <a:rPr lang="en-US" dirty="0" err="1">
                <a:solidFill>
                  <a:srgbClr val="FF0066"/>
                </a:solidFill>
              </a:rPr>
              <a:t>Nitroprusside</a:t>
            </a:r>
            <a:r>
              <a:rPr lang="en-US" dirty="0">
                <a:solidFill>
                  <a:srgbClr val="FF0066"/>
                </a:solidFill>
              </a:rPr>
              <a:t> and Nitroglycerin </a:t>
            </a:r>
            <a:r>
              <a:rPr lang="en-US" dirty="0"/>
              <a:t>are typically avoided because they may increase intracranial pressure</a:t>
            </a:r>
          </a:p>
          <a:p>
            <a:endParaRPr lang="en-US" dirty="0"/>
          </a:p>
        </p:txBody>
      </p:sp>
      <p:sp>
        <p:nvSpPr>
          <p:cNvPr id="4" name="TextBox 3"/>
          <p:cNvSpPr txBox="1"/>
          <p:nvPr/>
        </p:nvSpPr>
        <p:spPr>
          <a:xfrm>
            <a:off x="386687" y="5281684"/>
            <a:ext cx="11805313" cy="1200329"/>
          </a:xfrm>
          <a:prstGeom prst="rect">
            <a:avLst/>
          </a:prstGeom>
          <a:noFill/>
        </p:spPr>
        <p:txBody>
          <a:bodyPr wrap="square" rtlCol="0">
            <a:spAutoFit/>
          </a:bodyPr>
          <a:lstStyle/>
          <a:p>
            <a:r>
              <a:rPr lang="en-US" dirty="0"/>
              <a:t>References:</a:t>
            </a:r>
          </a:p>
          <a:p>
            <a:pPr marL="285750" indent="-285750">
              <a:buFont typeface="Arial" panose="020B0604020202020204" pitchFamily="34" charset="0"/>
              <a:buChar char="•"/>
            </a:pPr>
            <a:r>
              <a:rPr lang="en-US" dirty="0"/>
              <a:t>Management of </a:t>
            </a:r>
            <a:r>
              <a:rPr lang="en-US" dirty="0" err="1"/>
              <a:t>interacerebral</a:t>
            </a:r>
            <a:r>
              <a:rPr lang="en-US" dirty="0"/>
              <a:t> hemorrhage: JACC focus seminar 2019</a:t>
            </a:r>
          </a:p>
          <a:p>
            <a:pPr marL="285750" indent="-285750">
              <a:buFont typeface="Arial" panose="020B0604020202020204" pitchFamily="34" charset="0"/>
              <a:buChar char="•"/>
            </a:pPr>
            <a:r>
              <a:rPr lang="en-US" dirty="0"/>
              <a:t>Up to Date</a:t>
            </a:r>
          </a:p>
          <a:p>
            <a:pPr marL="285750" indent="-285750">
              <a:buFont typeface="Arial" panose="020B0604020202020204" pitchFamily="34" charset="0"/>
              <a:buChar char="•"/>
            </a:pPr>
            <a:r>
              <a:rPr lang="en-US" dirty="0" err="1"/>
              <a:t>Braunwald's</a:t>
            </a:r>
            <a:r>
              <a:rPr lang="en-US" dirty="0"/>
              <a:t> heart disease,12</a:t>
            </a:r>
            <a:r>
              <a:rPr lang="en-US" baseline="30000" dirty="0"/>
              <a:t>th</a:t>
            </a:r>
            <a:r>
              <a:rPr lang="en-US" dirty="0"/>
              <a:t> edition</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596" y="3534351"/>
            <a:ext cx="10188705" cy="3173915"/>
          </a:xfrm>
          <a:prstGeom prst="rect">
            <a:avLst/>
          </a:prstGeom>
        </p:spPr>
      </p:pic>
    </p:spTree>
    <p:extLst>
      <p:ext uri="{BB962C8B-B14F-4D97-AF65-F5344CB8AC3E}">
        <p14:creationId xmlns:p14="http://schemas.microsoft.com/office/powerpoint/2010/main" val="39846372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66"/>
                </a:solidFill>
              </a:rPr>
              <a:t>CASE 6</a:t>
            </a:r>
          </a:p>
        </p:txBody>
      </p:sp>
      <p:sp>
        <p:nvSpPr>
          <p:cNvPr id="3" name="Content Placeholder 2"/>
          <p:cNvSpPr>
            <a:spLocks noGrp="1"/>
          </p:cNvSpPr>
          <p:nvPr>
            <p:ph idx="1"/>
          </p:nvPr>
        </p:nvSpPr>
        <p:spPr/>
        <p:txBody>
          <a:bodyPr>
            <a:normAutofit/>
          </a:bodyPr>
          <a:lstStyle/>
          <a:p>
            <a:r>
              <a:rPr lang="en-US" dirty="0"/>
              <a:t>42 y/o female patient with PMH of BAV and HTN , presented to the ED due acute and severe back pain.</a:t>
            </a:r>
          </a:p>
          <a:p>
            <a:pPr marL="0" indent="0">
              <a:buNone/>
            </a:pPr>
            <a:endParaRPr lang="en-US" dirty="0"/>
          </a:p>
          <a:p>
            <a:pPr marL="0" indent="0">
              <a:buNone/>
            </a:pPr>
            <a:r>
              <a:rPr lang="en-US" dirty="0"/>
              <a:t> Initial P/E :</a:t>
            </a:r>
          </a:p>
          <a:p>
            <a:r>
              <a:rPr lang="en-US" dirty="0"/>
              <a:t>Left hand was pulseless </a:t>
            </a:r>
          </a:p>
          <a:p>
            <a:r>
              <a:rPr lang="en-US" dirty="0"/>
              <a:t>Diastolic murmur in Aortic site</a:t>
            </a:r>
          </a:p>
          <a:p>
            <a:r>
              <a:rPr lang="en-US" dirty="0"/>
              <a:t>Right hand  BP :160 /110 mmHg </a:t>
            </a:r>
          </a:p>
          <a:p>
            <a:r>
              <a:rPr lang="en-US" dirty="0"/>
              <a:t>Left hand BP : 140 / 95 mmHg</a:t>
            </a:r>
          </a:p>
          <a:p>
            <a:endParaRPr lang="en-US" dirty="0"/>
          </a:p>
          <a:p>
            <a:endParaRPr lang="en-US" dirty="0"/>
          </a:p>
        </p:txBody>
      </p:sp>
    </p:spTree>
    <p:extLst>
      <p:ext uri="{BB962C8B-B14F-4D97-AF65-F5344CB8AC3E}">
        <p14:creationId xmlns:p14="http://schemas.microsoft.com/office/powerpoint/2010/main" val="2301291542"/>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76062" y="720574"/>
            <a:ext cx="6845987" cy="5606894"/>
          </a:xfrm>
        </p:spPr>
      </p:pic>
    </p:spTree>
    <p:extLst>
      <p:ext uri="{BB962C8B-B14F-4D97-AF65-F5344CB8AC3E}">
        <p14:creationId xmlns:p14="http://schemas.microsoft.com/office/powerpoint/2010/main" val="10074564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48667" y="1027906"/>
            <a:ext cx="7294665" cy="4926840"/>
          </a:xfrm>
        </p:spPr>
      </p:pic>
    </p:spTree>
    <p:extLst>
      <p:ext uri="{BB962C8B-B14F-4D97-AF65-F5344CB8AC3E}">
        <p14:creationId xmlns:p14="http://schemas.microsoft.com/office/powerpoint/2010/main" val="37616207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66"/>
                </a:solidFill>
              </a:rPr>
              <a:t>Acute aortic dissection</a:t>
            </a:r>
          </a:p>
        </p:txBody>
      </p:sp>
      <p:sp>
        <p:nvSpPr>
          <p:cNvPr id="3" name="Content Placeholder 2"/>
          <p:cNvSpPr>
            <a:spLocks noGrp="1"/>
          </p:cNvSpPr>
          <p:nvPr>
            <p:ph idx="1"/>
          </p:nvPr>
        </p:nvSpPr>
        <p:spPr>
          <a:xfrm>
            <a:off x="1037776" y="2286000"/>
            <a:ext cx="9720071" cy="4023360"/>
          </a:xfrm>
        </p:spPr>
        <p:txBody>
          <a:bodyPr>
            <a:normAutofit/>
          </a:bodyPr>
          <a:lstStyle/>
          <a:p>
            <a:pPr marL="0" indent="0">
              <a:buNone/>
            </a:pPr>
            <a:r>
              <a:rPr lang="en-US" sz="2400" dirty="0"/>
              <a:t>Goal SBP: </a:t>
            </a:r>
            <a:r>
              <a:rPr lang="en-US" sz="2400" b="1" dirty="0">
                <a:solidFill>
                  <a:srgbClr val="FF0066"/>
                </a:solidFill>
              </a:rPr>
              <a:t>100 to 120 mmHg </a:t>
            </a:r>
            <a:r>
              <a:rPr lang="en-US" sz="2400" dirty="0"/>
              <a:t>within </a:t>
            </a:r>
            <a:r>
              <a:rPr lang="en-US" sz="2400" b="1" dirty="0"/>
              <a:t>20 minutes </a:t>
            </a:r>
            <a:r>
              <a:rPr lang="en-US" sz="2400" dirty="0"/>
              <a:t>of diagnosis .</a:t>
            </a:r>
          </a:p>
          <a:p>
            <a:pPr marL="457200" indent="-457200">
              <a:buFont typeface="+mj-lt"/>
              <a:buAutoNum type="arabicPeriod"/>
            </a:pPr>
            <a:endParaRPr lang="en-US" sz="2400" dirty="0"/>
          </a:p>
          <a:p>
            <a:pPr marL="457200" indent="-457200">
              <a:buFont typeface="+mj-lt"/>
              <a:buAutoNum type="arabicPeriod"/>
            </a:pPr>
            <a:r>
              <a:rPr lang="en-US" sz="2400" dirty="0"/>
              <a:t>First</a:t>
            </a:r>
            <a:r>
              <a:rPr lang="en-US" sz="2400" b="1" dirty="0"/>
              <a:t> IV  B blocker  </a:t>
            </a:r>
            <a:r>
              <a:rPr lang="en-US" sz="2400" dirty="0"/>
              <a:t>(</a:t>
            </a:r>
            <a:r>
              <a:rPr lang="en-US" sz="2400" dirty="0" err="1"/>
              <a:t>Esmolol</a:t>
            </a:r>
            <a:r>
              <a:rPr lang="en-US" sz="2400" dirty="0"/>
              <a:t> , Labetalol, Propranolol, </a:t>
            </a:r>
            <a:r>
              <a:rPr lang="en-US" sz="2400" dirty="0" err="1"/>
              <a:t>Metoprolol</a:t>
            </a:r>
            <a:r>
              <a:rPr lang="en-US" sz="2400" dirty="0"/>
              <a:t> ) </a:t>
            </a:r>
            <a:r>
              <a:rPr lang="en-US" sz="2400" dirty="0">
                <a:sym typeface="Wingdings" panose="05000000000000000000" pitchFamily="2" charset="2"/>
              </a:rPr>
              <a:t>      </a:t>
            </a:r>
            <a:r>
              <a:rPr lang="en-US" sz="2400" dirty="0"/>
              <a:t>  HR &lt; 60 </a:t>
            </a:r>
            <a:r>
              <a:rPr lang="en-US" sz="2400" dirty="0">
                <a:solidFill>
                  <a:srgbClr val="00B050"/>
                </a:solidFill>
              </a:rPr>
              <a:t> </a:t>
            </a:r>
            <a:r>
              <a:rPr lang="en-US" sz="2400" dirty="0" err="1"/>
              <a:t>bpm</a:t>
            </a:r>
            <a:endParaRPr lang="en-US" sz="2400" dirty="0"/>
          </a:p>
          <a:p>
            <a:pPr marL="457200" indent="-457200">
              <a:buFont typeface="+mj-lt"/>
              <a:buAutoNum type="arabicPeriod"/>
            </a:pPr>
            <a:r>
              <a:rPr lang="en-US" sz="2400" dirty="0"/>
              <a:t>Then vasodilator (often </a:t>
            </a:r>
            <a:r>
              <a:rPr lang="en-US" sz="2400" dirty="0" err="1"/>
              <a:t>Nitroprusside</a:t>
            </a:r>
            <a:r>
              <a:rPr lang="en-US" sz="2400" dirty="0"/>
              <a:t>) is typically required to quickly  achieve  the  goal  BP.</a:t>
            </a:r>
          </a:p>
          <a:p>
            <a:pPr marL="457200" indent="-457200">
              <a:buNone/>
            </a:pPr>
            <a:endParaRPr lang="en-US" sz="2400" dirty="0"/>
          </a:p>
          <a:p>
            <a:pPr algn="ctr">
              <a:buNone/>
            </a:pPr>
            <a:r>
              <a:rPr lang="en-US" sz="2400" b="1" dirty="0">
                <a:solidFill>
                  <a:srgbClr val="FF0066"/>
                </a:solidFill>
              </a:rPr>
              <a:t>Vasodilator  therapy  should  not  be  used  without  first controlling heart rate with beta blockade.</a:t>
            </a:r>
          </a:p>
          <a:p>
            <a:pPr>
              <a:buNone/>
            </a:pPr>
            <a:endParaRPr lang="en-US" sz="2400" dirty="0">
              <a:solidFill>
                <a:srgbClr val="FF0066"/>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22758" y="5588758"/>
            <a:ext cx="1269242" cy="1269242"/>
          </a:xfrm>
          <a:prstGeom prst="rect">
            <a:avLst/>
          </a:prstGeom>
        </p:spPr>
      </p:pic>
    </p:spTree>
    <p:extLst>
      <p:ext uri="{BB962C8B-B14F-4D97-AF65-F5344CB8AC3E}">
        <p14:creationId xmlns:p14="http://schemas.microsoft.com/office/powerpoint/2010/main" val="58160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66"/>
                </a:solidFill>
              </a:rPr>
              <a:t>CASE 8</a:t>
            </a:r>
          </a:p>
        </p:txBody>
      </p:sp>
      <p:sp>
        <p:nvSpPr>
          <p:cNvPr id="3" name="Content Placeholder 2"/>
          <p:cNvSpPr>
            <a:spLocks noGrp="1"/>
          </p:cNvSpPr>
          <p:nvPr>
            <p:ph idx="1"/>
          </p:nvPr>
        </p:nvSpPr>
        <p:spPr/>
        <p:txBody>
          <a:bodyPr/>
          <a:lstStyle/>
          <a:p>
            <a:r>
              <a:rPr lang="en-US" dirty="0"/>
              <a:t>35 y/o pregnant lady present with proteinuria.</a:t>
            </a:r>
          </a:p>
          <a:p>
            <a:r>
              <a:rPr lang="en-US" dirty="0"/>
              <a:t>BP : 170 /100 mmHg</a:t>
            </a:r>
          </a:p>
          <a:p>
            <a:r>
              <a:rPr lang="en-US" dirty="0"/>
              <a:t>She has no symptoms .</a:t>
            </a:r>
          </a:p>
        </p:txBody>
      </p:sp>
    </p:spTree>
    <p:extLst>
      <p:ext uri="{BB962C8B-B14F-4D97-AF65-F5344CB8AC3E}">
        <p14:creationId xmlns:p14="http://schemas.microsoft.com/office/powerpoint/2010/main" val="26412714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Severe HTN in pregnancy</a:t>
            </a:r>
          </a:p>
        </p:txBody>
      </p:sp>
      <p:sp>
        <p:nvSpPr>
          <p:cNvPr id="3" name="Content Placeholder 2"/>
          <p:cNvSpPr>
            <a:spLocks noGrp="1"/>
          </p:cNvSpPr>
          <p:nvPr>
            <p:ph idx="1"/>
          </p:nvPr>
        </p:nvSpPr>
        <p:spPr/>
        <p:txBody>
          <a:bodyPr/>
          <a:lstStyle/>
          <a:p>
            <a:pPr>
              <a:buNone/>
            </a:pPr>
            <a:endParaRPr lang="en-US" dirty="0"/>
          </a:p>
          <a:p>
            <a:pPr>
              <a:buNone/>
            </a:pPr>
            <a:r>
              <a:rPr lang="en-US" dirty="0"/>
              <a:t>SBP &gt; 160</a:t>
            </a:r>
          </a:p>
          <a:p>
            <a:pPr>
              <a:buNone/>
            </a:pPr>
            <a:endParaRPr lang="en-US" dirty="0"/>
          </a:p>
          <a:p>
            <a:pPr>
              <a:buNone/>
            </a:pPr>
            <a:r>
              <a:rPr lang="en-US" dirty="0"/>
              <a:t>Or </a:t>
            </a:r>
          </a:p>
          <a:p>
            <a:pPr>
              <a:buNone/>
            </a:pPr>
            <a:endParaRPr lang="en-US" dirty="0"/>
          </a:p>
          <a:p>
            <a:pPr>
              <a:buNone/>
            </a:pPr>
            <a:r>
              <a:rPr lang="en-US" dirty="0"/>
              <a:t>DBP&gt; 110</a:t>
            </a:r>
          </a:p>
        </p:txBody>
      </p:sp>
    </p:spTree>
    <p:extLst>
      <p:ext uri="{BB962C8B-B14F-4D97-AF65-F5344CB8AC3E}">
        <p14:creationId xmlns:p14="http://schemas.microsoft.com/office/powerpoint/2010/main" val="8837708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66"/>
                </a:solidFill>
              </a:rPr>
              <a:t>Target blood pressure</a:t>
            </a:r>
          </a:p>
        </p:txBody>
      </p:sp>
      <p:sp>
        <p:nvSpPr>
          <p:cNvPr id="3" name="Content Placeholder 2"/>
          <p:cNvSpPr>
            <a:spLocks noGrp="1"/>
          </p:cNvSpPr>
          <p:nvPr>
            <p:ph idx="1"/>
          </p:nvPr>
        </p:nvSpPr>
        <p:spPr/>
        <p:txBody>
          <a:bodyPr>
            <a:normAutofit/>
          </a:bodyPr>
          <a:lstStyle/>
          <a:p>
            <a:r>
              <a:rPr lang="en-US" dirty="0"/>
              <a:t>Reduce  MAP by no more than 25 % over two hours to achieve target BP of 130 to 150 mmHg systolic and 80 to 100 mmHg diastolic. </a:t>
            </a:r>
          </a:p>
          <a:p>
            <a:r>
              <a:rPr lang="en-US" dirty="0"/>
              <a:t>DO NOT aggressively lower BP (</a:t>
            </a:r>
            <a:r>
              <a:rPr lang="en-US" dirty="0" err="1"/>
              <a:t>eg</a:t>
            </a:r>
            <a:r>
              <a:rPr lang="en-US" dirty="0"/>
              <a:t>, &lt;120/80) in such cases as this may be associated with decreased </a:t>
            </a:r>
            <a:r>
              <a:rPr lang="en-US" dirty="0" err="1"/>
              <a:t>uteroplacental</a:t>
            </a:r>
            <a:r>
              <a:rPr lang="en-US" dirty="0"/>
              <a:t> perfusion.</a:t>
            </a:r>
          </a:p>
        </p:txBody>
      </p:sp>
    </p:spTree>
    <p:extLst>
      <p:ext uri="{BB962C8B-B14F-4D97-AF65-F5344CB8AC3E}">
        <p14:creationId xmlns:p14="http://schemas.microsoft.com/office/powerpoint/2010/main" val="30852216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After achieving the target blood pressure, close blood pressure monitoring should continue</a:t>
            </a:r>
          </a:p>
          <a:p>
            <a:r>
              <a:rPr lang="en-US" dirty="0"/>
              <a:t>For patients not in labor: </a:t>
            </a:r>
          </a:p>
          <a:p>
            <a:pPr lvl="1">
              <a:buNone/>
            </a:pPr>
            <a:r>
              <a:rPr lang="en-US" dirty="0"/>
              <a:t>Q10 minutes for the first hour</a:t>
            </a:r>
          </a:p>
          <a:p>
            <a:pPr lvl="1">
              <a:buNone/>
            </a:pPr>
            <a:r>
              <a:rPr lang="en-US" dirty="0"/>
              <a:t>Q 15 minutes for second hour</a:t>
            </a:r>
          </a:p>
          <a:p>
            <a:pPr lvl="1">
              <a:buNone/>
            </a:pPr>
            <a:r>
              <a:rPr lang="en-US" dirty="0"/>
              <a:t>Q 30 minutes for the third hour,</a:t>
            </a:r>
          </a:p>
          <a:p>
            <a:pPr lvl="1">
              <a:buNone/>
            </a:pPr>
            <a:r>
              <a:rPr lang="en-US" dirty="0"/>
              <a:t>and then Q 1hour for four hours</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66"/>
                </a:solidFill>
              </a:rPr>
              <a:t>Hypertension emergency</a:t>
            </a:r>
          </a:p>
        </p:txBody>
      </p:sp>
      <p:sp>
        <p:nvSpPr>
          <p:cNvPr id="3" name="Content Placeholder 2"/>
          <p:cNvSpPr>
            <a:spLocks noGrp="1"/>
          </p:cNvSpPr>
          <p:nvPr>
            <p:ph idx="1"/>
          </p:nvPr>
        </p:nvSpPr>
        <p:spPr/>
        <p:txBody>
          <a:bodyPr>
            <a:normAutofit/>
          </a:bodyPr>
          <a:lstStyle/>
          <a:p>
            <a:pPr algn="ctr"/>
            <a:r>
              <a:rPr lang="en-US" sz="3600" b="1" dirty="0"/>
              <a:t>Increased BP ( any level!) with HMOD</a:t>
            </a:r>
          </a:p>
          <a:p>
            <a:pPr algn="ctr"/>
            <a:endParaRPr lang="en-US" sz="3600" b="1" dirty="0"/>
          </a:p>
          <a:p>
            <a:pPr algn="ctr"/>
            <a:endParaRPr lang="en-US" sz="3600" b="1" dirty="0"/>
          </a:p>
          <a:p>
            <a:pPr algn="ctr"/>
            <a:endParaRPr lang="en-US" sz="3600" b="1" dirty="0"/>
          </a:p>
          <a:p>
            <a:r>
              <a:rPr lang="en-US" dirty="0"/>
              <a:t>HMOD : HTN mediated organ damage </a:t>
            </a:r>
            <a:endParaRPr lang="en-US" sz="3200" dirty="0"/>
          </a:p>
        </p:txBody>
      </p:sp>
    </p:spTree>
    <p:extLst>
      <p:ext uri="{BB962C8B-B14F-4D97-AF65-F5344CB8AC3E}">
        <p14:creationId xmlns:p14="http://schemas.microsoft.com/office/powerpoint/2010/main" val="26920232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66"/>
                </a:solidFill>
              </a:rPr>
              <a:t>Choice of therapy  </a:t>
            </a:r>
            <a:br>
              <a:rPr lang="en-US" b="1" dirty="0">
                <a:solidFill>
                  <a:srgbClr val="FF0066"/>
                </a:solidFill>
              </a:rPr>
            </a:br>
            <a:endParaRPr lang="en-US" b="1" dirty="0">
              <a:solidFill>
                <a:srgbClr val="FF0066"/>
              </a:solidFill>
            </a:endParaRPr>
          </a:p>
        </p:txBody>
      </p:sp>
      <p:sp>
        <p:nvSpPr>
          <p:cNvPr id="3" name="Content Placeholder 2"/>
          <p:cNvSpPr>
            <a:spLocks noGrp="1"/>
          </p:cNvSpPr>
          <p:nvPr>
            <p:ph idx="1"/>
          </p:nvPr>
        </p:nvSpPr>
        <p:spPr/>
        <p:txBody>
          <a:bodyPr>
            <a:normAutofit/>
          </a:bodyPr>
          <a:lstStyle/>
          <a:p>
            <a:pPr marL="0" indent="0">
              <a:buNone/>
            </a:pPr>
            <a:r>
              <a:rPr lang="en-US" dirty="0">
                <a:solidFill>
                  <a:srgbClr val="FF0066"/>
                </a:solidFill>
              </a:rPr>
              <a:t>IV </a:t>
            </a:r>
            <a:r>
              <a:rPr lang="en-US" dirty="0" err="1">
                <a:solidFill>
                  <a:srgbClr val="FF0066"/>
                </a:solidFill>
              </a:rPr>
              <a:t>Labetalol</a:t>
            </a:r>
            <a:r>
              <a:rPr lang="en-US" dirty="0">
                <a:solidFill>
                  <a:srgbClr val="FF0066"/>
                </a:solidFill>
              </a:rPr>
              <a:t> or </a:t>
            </a:r>
            <a:r>
              <a:rPr lang="en-US" dirty="0" err="1">
                <a:solidFill>
                  <a:srgbClr val="FF0066"/>
                </a:solidFill>
              </a:rPr>
              <a:t>hydralazine</a:t>
            </a:r>
            <a:r>
              <a:rPr lang="en-US" dirty="0"/>
              <a:t> : first-line agent</a:t>
            </a:r>
          </a:p>
        </p:txBody>
      </p:sp>
    </p:spTree>
    <p:extLst>
      <p:ext uri="{BB962C8B-B14F-4D97-AF65-F5344CB8AC3E}">
        <p14:creationId xmlns:p14="http://schemas.microsoft.com/office/powerpoint/2010/main" val="21489089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66"/>
                </a:solidFill>
              </a:rPr>
              <a:t>Labetalol</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a:t>IV labetalol for first-line therapy </a:t>
            </a:r>
          </a:p>
          <a:p>
            <a:pPr marL="514350" indent="-514350">
              <a:buFont typeface="+mj-lt"/>
              <a:buAutoNum type="arabicPeriod"/>
            </a:pPr>
            <a:r>
              <a:rPr lang="en-US" dirty="0"/>
              <a:t>Asthma or maternal heart rate &lt;50 bmp is a contraindication to use, whereas labetalol is preferred to other classes of antihypertensive drugs if the maternal heart rate &gt;110 bmp</a:t>
            </a:r>
          </a:p>
          <a:p>
            <a:pPr marL="514350" indent="-514350">
              <a:buFont typeface="+mj-lt"/>
              <a:buAutoNum type="arabicPeriod"/>
            </a:pPr>
            <a:r>
              <a:rPr lang="en-US" dirty="0"/>
              <a:t>20 mg IV over 2 minutes followed at 10-minute intervals by doses of 20 to 80 mg up to a maximum total cumulative dose of 300 mg if  BP remains above target level.</a:t>
            </a:r>
          </a:p>
          <a:p>
            <a:pPr marL="514350" indent="-514350">
              <a:buFont typeface="+mj-lt"/>
              <a:buAutoNum type="arabicPeriod"/>
            </a:pPr>
            <a:r>
              <a:rPr lang="en-US" dirty="0"/>
              <a:t>A constant infusion of 1 to 2 mg/minute</a:t>
            </a:r>
          </a:p>
        </p:txBody>
      </p:sp>
    </p:spTree>
    <p:extLst>
      <p:ext uri="{BB962C8B-B14F-4D97-AF65-F5344CB8AC3E}">
        <p14:creationId xmlns:p14="http://schemas.microsoft.com/office/powerpoint/2010/main" val="40106190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3600" b="1" dirty="0"/>
              <a:t>If labetalol alone is ineffective, switch to hydralazine.</a:t>
            </a:r>
          </a:p>
          <a:p>
            <a:pPr algn="ctr"/>
            <a:endParaRPr lang="en-US" sz="3600" b="1" dirty="0"/>
          </a:p>
        </p:txBody>
      </p:sp>
    </p:spTree>
    <p:extLst>
      <p:ext uri="{BB962C8B-B14F-4D97-AF65-F5344CB8AC3E}">
        <p14:creationId xmlns:p14="http://schemas.microsoft.com/office/powerpoint/2010/main" val="33064705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66"/>
                </a:solidFill>
              </a:rPr>
              <a:t>Hydralazine</a:t>
            </a:r>
          </a:p>
        </p:txBody>
      </p:sp>
      <p:sp>
        <p:nvSpPr>
          <p:cNvPr id="3" name="Content Placeholder 2"/>
          <p:cNvSpPr>
            <a:spLocks noGrp="1"/>
          </p:cNvSpPr>
          <p:nvPr>
            <p:ph idx="1"/>
          </p:nvPr>
        </p:nvSpPr>
        <p:spPr/>
        <p:txBody>
          <a:bodyPr/>
          <a:lstStyle/>
          <a:p>
            <a:pPr marL="514350" indent="-514350">
              <a:buFont typeface="+mj-lt"/>
              <a:buAutoNum type="arabicPeriod"/>
            </a:pPr>
            <a:r>
              <a:rPr lang="en-US" dirty="0"/>
              <a:t>Begin with 5 mg IV over 1 to 2 minutes</a:t>
            </a:r>
          </a:p>
          <a:p>
            <a:pPr marL="514350" indent="-514350">
              <a:buFont typeface="+mj-lt"/>
              <a:buAutoNum type="arabicPeriod"/>
            </a:pPr>
            <a:r>
              <a:rPr lang="en-US" dirty="0"/>
              <a:t>If  BP goal is not achieved within 20 minutes, give a 5 to 10 mg bolus</a:t>
            </a:r>
          </a:p>
          <a:p>
            <a:r>
              <a:rPr lang="en-US" dirty="0"/>
              <a:t>The fall in blood pressure begins within 10 to 30 minutes and lasts from two to four hours.</a:t>
            </a:r>
          </a:p>
          <a:p>
            <a:pPr>
              <a:buNone/>
            </a:pPr>
            <a:endParaRPr lang="en-US" dirty="0"/>
          </a:p>
          <a:p>
            <a:r>
              <a:rPr lang="en-US" dirty="0"/>
              <a:t>If a total cumulative dose of 20 to 30 mg per treatment event does not achieve optimal blood pressure control or heart rate exceeds 100 beats/minute, another agent should be used.</a:t>
            </a:r>
          </a:p>
        </p:txBody>
      </p:sp>
    </p:spTree>
    <p:extLst>
      <p:ext uri="{BB962C8B-B14F-4D97-AF65-F5344CB8AC3E}">
        <p14:creationId xmlns:p14="http://schemas.microsoft.com/office/powerpoint/2010/main" val="3833469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CASE 9</a:t>
            </a:r>
          </a:p>
        </p:txBody>
      </p:sp>
      <p:sp>
        <p:nvSpPr>
          <p:cNvPr id="3" name="Content Placeholder 2"/>
          <p:cNvSpPr>
            <a:spLocks noGrp="1"/>
          </p:cNvSpPr>
          <p:nvPr>
            <p:ph idx="1"/>
          </p:nvPr>
        </p:nvSpPr>
        <p:spPr/>
        <p:txBody>
          <a:bodyPr/>
          <a:lstStyle/>
          <a:p>
            <a:r>
              <a:rPr lang="en-US" dirty="0"/>
              <a:t>54 y/o male patient presented to the ED due to </a:t>
            </a:r>
            <a:r>
              <a:rPr lang="en-US" b="1" dirty="0">
                <a:solidFill>
                  <a:srgbClr val="FF0066"/>
                </a:solidFill>
              </a:rPr>
              <a:t>headache</a:t>
            </a:r>
            <a:r>
              <a:rPr lang="en-US" dirty="0">
                <a:solidFill>
                  <a:srgbClr val="FF0000"/>
                </a:solidFill>
              </a:rPr>
              <a:t> </a:t>
            </a:r>
            <a:r>
              <a:rPr lang="en-US" dirty="0"/>
              <a:t>and high blood pressure. He was otherwise </a:t>
            </a:r>
            <a:r>
              <a:rPr lang="en-US" b="1" dirty="0">
                <a:solidFill>
                  <a:srgbClr val="FF0066"/>
                </a:solidFill>
              </a:rPr>
              <a:t>asymptomatic</a:t>
            </a:r>
            <a:r>
              <a:rPr lang="en-US" dirty="0"/>
              <a:t>.</a:t>
            </a:r>
          </a:p>
          <a:p>
            <a:r>
              <a:rPr lang="en-US" dirty="0"/>
              <a:t>His initial BP was </a:t>
            </a:r>
            <a:r>
              <a:rPr lang="en-US" b="1" dirty="0">
                <a:solidFill>
                  <a:srgbClr val="FF0066"/>
                </a:solidFill>
              </a:rPr>
              <a:t>210/130</a:t>
            </a:r>
            <a:r>
              <a:rPr lang="en-US" b="1" dirty="0">
                <a:solidFill>
                  <a:srgbClr val="FF0000"/>
                </a:solidFill>
              </a:rPr>
              <a:t> </a:t>
            </a:r>
            <a:r>
              <a:rPr lang="en-US" dirty="0"/>
              <a:t>mmHg </a:t>
            </a:r>
          </a:p>
          <a:p>
            <a:pPr lvl="1"/>
            <a:r>
              <a:rPr lang="en-US" dirty="0" err="1"/>
              <a:t>Fundoscopy</a:t>
            </a:r>
            <a:r>
              <a:rPr lang="en-US" dirty="0"/>
              <a:t> : Normal</a:t>
            </a:r>
          </a:p>
          <a:p>
            <a:pPr lvl="1">
              <a:buNone/>
            </a:pPr>
            <a:endParaRPr lang="en-US" dirty="0"/>
          </a:p>
          <a:p>
            <a:pPr marL="0" indent="0">
              <a:buNone/>
            </a:pPr>
            <a:endParaRPr lang="en-US" dirty="0"/>
          </a:p>
          <a:p>
            <a:pPr marL="514350" indent="-514350">
              <a:buFont typeface="+mj-lt"/>
              <a:buAutoNum type="alphaUcPeriod"/>
            </a:pPr>
            <a:endParaRPr lang="en-US" dirty="0"/>
          </a:p>
          <a:p>
            <a:pPr marL="514350" indent="-514350">
              <a:buFont typeface="+mj-lt"/>
              <a:buAutoNum type="alphaUcPeriod"/>
            </a:pPr>
            <a:endParaRPr lang="en-US" dirty="0"/>
          </a:p>
          <a:p>
            <a:pPr marL="514350" indent="-514350">
              <a:buFont typeface="+mj-lt"/>
              <a:buAutoNum type="alphaUcPeriod"/>
            </a:pPr>
            <a:endParaRPr lang="en-US" dirty="0"/>
          </a:p>
        </p:txBody>
      </p:sp>
    </p:spTree>
    <p:extLst>
      <p:ext uri="{BB962C8B-B14F-4D97-AF65-F5344CB8AC3E}">
        <p14:creationId xmlns:p14="http://schemas.microsoft.com/office/powerpoint/2010/main" val="34205451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66"/>
                </a:solidFill>
              </a:rPr>
              <a:t>Hypertension urgency</a:t>
            </a:r>
          </a:p>
        </p:txBody>
      </p:sp>
      <p:sp>
        <p:nvSpPr>
          <p:cNvPr id="3" name="Content Placeholder 2"/>
          <p:cNvSpPr>
            <a:spLocks noGrp="1"/>
          </p:cNvSpPr>
          <p:nvPr>
            <p:ph idx="1"/>
          </p:nvPr>
        </p:nvSpPr>
        <p:spPr/>
        <p:txBody>
          <a:bodyPr>
            <a:normAutofit/>
          </a:bodyPr>
          <a:lstStyle/>
          <a:p>
            <a:endParaRPr lang="en-US" dirty="0"/>
          </a:p>
          <a:p>
            <a:r>
              <a:rPr lang="en-US" dirty="0">
                <a:solidFill>
                  <a:srgbClr val="FF0066"/>
                </a:solidFill>
              </a:rPr>
              <a:t>SBP ≥180 </a:t>
            </a:r>
            <a:r>
              <a:rPr lang="en-US" dirty="0"/>
              <a:t>mmHg and/or </a:t>
            </a:r>
            <a:r>
              <a:rPr lang="en-US" dirty="0">
                <a:solidFill>
                  <a:srgbClr val="FF0066"/>
                </a:solidFill>
              </a:rPr>
              <a:t>DBP ≥120 </a:t>
            </a:r>
            <a:r>
              <a:rPr lang="en-US" dirty="0"/>
              <a:t>mmHg</a:t>
            </a:r>
          </a:p>
          <a:p>
            <a:r>
              <a:rPr lang="en-US" b="1" dirty="0"/>
              <a:t>Asymptomatic</a:t>
            </a:r>
          </a:p>
          <a:p>
            <a:r>
              <a:rPr lang="en-US" dirty="0"/>
              <a:t>Mild headache can be present </a:t>
            </a:r>
          </a:p>
          <a:p>
            <a:endParaRPr lang="en-US" dirty="0"/>
          </a:p>
        </p:txBody>
      </p:sp>
    </p:spTree>
    <p:extLst>
      <p:ext uri="{BB962C8B-B14F-4D97-AF65-F5344CB8AC3E}">
        <p14:creationId xmlns:p14="http://schemas.microsoft.com/office/powerpoint/2010/main" val="42546134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66"/>
                </a:solidFill>
              </a:rPr>
              <a:t>Admit or follow up?</a:t>
            </a:r>
          </a:p>
        </p:txBody>
      </p:sp>
      <p:sp>
        <p:nvSpPr>
          <p:cNvPr id="3" name="Content Placeholder 2"/>
          <p:cNvSpPr>
            <a:spLocks noGrp="1"/>
          </p:cNvSpPr>
          <p:nvPr>
            <p:ph idx="1"/>
          </p:nvPr>
        </p:nvSpPr>
        <p:spPr/>
        <p:txBody>
          <a:bodyPr>
            <a:normAutofit/>
          </a:bodyPr>
          <a:lstStyle/>
          <a:p>
            <a:pPr marL="0" indent="0">
              <a:buNone/>
            </a:pPr>
            <a:r>
              <a:rPr lang="en-US" dirty="0"/>
              <a:t>Admit :</a:t>
            </a:r>
          </a:p>
          <a:p>
            <a:pPr marL="514350" indent="-514350">
              <a:buFont typeface="+mj-lt"/>
              <a:buAutoNum type="arabicPeriod"/>
            </a:pPr>
            <a:r>
              <a:rPr lang="en-US" dirty="0"/>
              <a:t>High risk for acute cardiovascular events (</a:t>
            </a:r>
            <a:r>
              <a:rPr lang="en-US" dirty="0" err="1"/>
              <a:t>eg</a:t>
            </a:r>
            <a:r>
              <a:rPr lang="en-US" dirty="0"/>
              <a:t>, longstanding DM , known CAD or  prior  stroke)</a:t>
            </a:r>
          </a:p>
          <a:p>
            <a:pPr marL="514350" indent="-514350">
              <a:buFont typeface="+mj-lt"/>
              <a:buAutoNum type="arabicPeriod"/>
            </a:pPr>
            <a:r>
              <a:rPr lang="en-US" dirty="0"/>
              <a:t>Ideally : observed for a few hours to ascertain:</a:t>
            </a:r>
          </a:p>
          <a:p>
            <a:pPr marL="0" indent="0">
              <a:buNone/>
            </a:pPr>
            <a:endParaRPr lang="en-US" dirty="0"/>
          </a:p>
          <a:p>
            <a:pPr marL="0" indent="0">
              <a:buNone/>
            </a:pPr>
            <a:r>
              <a:rPr lang="en-US" dirty="0"/>
              <a:t>	  BP is stable or improving, </a:t>
            </a:r>
          </a:p>
          <a:p>
            <a:pPr marL="0" indent="0">
              <a:buNone/>
            </a:pPr>
            <a:r>
              <a:rPr lang="en-US" dirty="0"/>
              <a:t>	  indeed remain asymptomatic </a:t>
            </a:r>
          </a:p>
          <a:p>
            <a:pPr marL="0" indent="0">
              <a:buNone/>
            </a:pPr>
            <a:r>
              <a:rPr lang="en-US" dirty="0"/>
              <a:t>Then patient  can  be  sent  home  with  close  follow-up </a:t>
            </a:r>
          </a:p>
        </p:txBody>
      </p:sp>
    </p:spTree>
    <p:extLst>
      <p:ext uri="{BB962C8B-B14F-4D97-AF65-F5344CB8AC3E}">
        <p14:creationId xmlns:p14="http://schemas.microsoft.com/office/powerpoint/2010/main" val="26232822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66"/>
                </a:solidFill>
              </a:rPr>
              <a:t>Blood pressure reduction goal</a:t>
            </a:r>
            <a:br>
              <a:rPr lang="en-US" b="1" dirty="0">
                <a:solidFill>
                  <a:srgbClr val="FF0066"/>
                </a:solidFill>
              </a:rPr>
            </a:br>
            <a:endParaRPr lang="en-US" b="1" dirty="0">
              <a:solidFill>
                <a:srgbClr val="FF0066"/>
              </a:solidFill>
            </a:endParaRPr>
          </a:p>
        </p:txBody>
      </p:sp>
      <p:sp>
        <p:nvSpPr>
          <p:cNvPr id="3" name="Content Placeholder 2"/>
          <p:cNvSpPr>
            <a:spLocks noGrp="1"/>
          </p:cNvSpPr>
          <p:nvPr>
            <p:ph idx="1"/>
          </p:nvPr>
        </p:nvSpPr>
        <p:spPr/>
        <p:txBody>
          <a:bodyPr/>
          <a:lstStyle/>
          <a:p>
            <a:pPr marL="0" indent="0">
              <a:buNone/>
            </a:pPr>
            <a:r>
              <a:rPr lang="en-US" dirty="0"/>
              <a:t>Shorter-term  goal  reduce BP ≤160/≤100 mmHg. </a:t>
            </a:r>
          </a:p>
          <a:p>
            <a:pPr marL="0" indent="0">
              <a:buNone/>
            </a:pPr>
            <a:r>
              <a:rPr lang="en-US" dirty="0"/>
              <a:t>However, MAP should not be  lowered by more  than 25  to 30</a:t>
            </a:r>
          </a:p>
          <a:p>
            <a:pPr marL="0" indent="0">
              <a:buNone/>
            </a:pPr>
            <a:r>
              <a:rPr lang="en-US" dirty="0"/>
              <a:t>% over the first several hours</a:t>
            </a:r>
          </a:p>
        </p:txBody>
      </p:sp>
    </p:spTree>
    <p:extLst>
      <p:ext uri="{BB962C8B-B14F-4D97-AF65-F5344CB8AC3E}">
        <p14:creationId xmlns:p14="http://schemas.microsoft.com/office/powerpoint/2010/main" val="27192135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66"/>
                </a:solidFill>
              </a:rPr>
              <a:t>Therapeutic strategies</a:t>
            </a:r>
            <a:br>
              <a:rPr lang="en-US" b="1" dirty="0">
                <a:solidFill>
                  <a:srgbClr val="FF0066"/>
                </a:solidFill>
              </a:rPr>
            </a:br>
            <a:endParaRPr lang="en-US" b="1" dirty="0">
              <a:solidFill>
                <a:srgbClr val="FF0066"/>
              </a:solidFill>
            </a:endParaRPr>
          </a:p>
        </p:txBody>
      </p:sp>
      <p:sp>
        <p:nvSpPr>
          <p:cNvPr id="3" name="Content Placeholder 2"/>
          <p:cNvSpPr>
            <a:spLocks noGrp="1"/>
          </p:cNvSpPr>
          <p:nvPr>
            <p:ph idx="1"/>
          </p:nvPr>
        </p:nvSpPr>
        <p:spPr/>
        <p:txBody>
          <a:bodyPr/>
          <a:lstStyle/>
          <a:p>
            <a:pPr marL="514350" indent="-514350">
              <a:buFont typeface="+mj-lt"/>
              <a:buAutoNum type="arabicPeriod"/>
            </a:pPr>
            <a:r>
              <a:rPr lang="en-US" dirty="0"/>
              <a:t>Quiet room in which to rest. </a:t>
            </a:r>
          </a:p>
          <a:p>
            <a:pPr marL="0" indent="0">
              <a:buNone/>
            </a:pPr>
            <a:r>
              <a:rPr lang="en-US" dirty="0"/>
              <a:t>	30 min rest </a:t>
            </a:r>
            <a:r>
              <a:rPr lang="en-US" dirty="0">
                <a:sym typeface="Wingdings" panose="05000000000000000000" pitchFamily="2" charset="2"/>
              </a:rPr>
              <a:t> </a:t>
            </a:r>
            <a:r>
              <a:rPr lang="en-US" dirty="0"/>
              <a:t>fall in BP ≥20/10 mmHg in 32 %</a:t>
            </a:r>
          </a:p>
          <a:p>
            <a:pPr marL="0" indent="0">
              <a:buNone/>
            </a:pPr>
            <a:r>
              <a:rPr lang="en-US" dirty="0"/>
              <a:t>	If this is not effective, antihypertensive drugs may be given.</a:t>
            </a:r>
          </a:p>
          <a:p>
            <a:pPr marL="0" indent="0">
              <a:buNone/>
            </a:pPr>
            <a:endParaRPr lang="en-US" dirty="0"/>
          </a:p>
          <a:p>
            <a:pPr marL="0" indent="0">
              <a:buNone/>
            </a:pPr>
            <a:r>
              <a:rPr lang="en-US" dirty="0"/>
              <a:t>2.   If high  risk  for  imminent cardiovascular events due  to severe HTN : known aortic or intracranial aneurysms, should have their BP lowered over a period of hours.</a:t>
            </a:r>
          </a:p>
          <a:p>
            <a:pPr marL="0" indent="0">
              <a:buNone/>
            </a:pPr>
            <a:endParaRPr lang="en-US" dirty="0"/>
          </a:p>
          <a:p>
            <a:endParaRPr lang="en-US" dirty="0"/>
          </a:p>
        </p:txBody>
      </p:sp>
    </p:spTree>
    <p:extLst>
      <p:ext uri="{BB962C8B-B14F-4D97-AF65-F5344CB8AC3E}">
        <p14:creationId xmlns:p14="http://schemas.microsoft.com/office/powerpoint/2010/main" val="12324568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Rapid and aggressive antihypertensive therapy can induce cerebral or myocardial ischemia or infarction, or  acute  kidney  injury,  if  the  BP falls  below  the  range  at which  tissue  perfusion  can  be maintained  by </a:t>
            </a:r>
            <a:r>
              <a:rPr lang="en-US" dirty="0" err="1"/>
              <a:t>autoregulation</a:t>
            </a:r>
            <a:r>
              <a:rPr lang="en-US" dirty="0"/>
              <a:t> </a:t>
            </a:r>
          </a:p>
          <a:p>
            <a:r>
              <a:rPr lang="en-US" dirty="0"/>
              <a:t>Mostly with </a:t>
            </a:r>
            <a:r>
              <a:rPr lang="en-US" dirty="0">
                <a:solidFill>
                  <a:srgbClr val="FF0066"/>
                </a:solidFill>
              </a:rPr>
              <a:t>sublingual  </a:t>
            </a:r>
            <a:r>
              <a:rPr lang="en-US" dirty="0" err="1">
                <a:solidFill>
                  <a:srgbClr val="FF0066"/>
                </a:solidFill>
              </a:rPr>
              <a:t>nifedipine</a:t>
            </a:r>
            <a:r>
              <a:rPr lang="en-US" dirty="0"/>
              <a:t>, due to  an unpredictable and uncontrolled BP reduction as well as severe ischemic complications </a:t>
            </a:r>
          </a:p>
        </p:txBody>
      </p:sp>
    </p:spTree>
    <p:extLst>
      <p:ext uri="{BB962C8B-B14F-4D97-AF65-F5344CB8AC3E}">
        <p14:creationId xmlns:p14="http://schemas.microsoft.com/office/powerpoint/2010/main" val="2581626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Target organs :</a:t>
            </a:r>
          </a:p>
        </p:txBody>
      </p:sp>
      <p:sp>
        <p:nvSpPr>
          <p:cNvPr id="3" name="Content Placeholder 2"/>
          <p:cNvSpPr>
            <a:spLocks noGrp="1"/>
          </p:cNvSpPr>
          <p:nvPr>
            <p:ph idx="1"/>
          </p:nvPr>
        </p:nvSpPr>
        <p:spPr/>
        <p:txBody>
          <a:bodyPr>
            <a:normAutofit/>
          </a:bodyPr>
          <a:lstStyle/>
          <a:p>
            <a:endParaRPr lang="en-US" sz="3600" dirty="0"/>
          </a:p>
          <a:p>
            <a:r>
              <a:rPr lang="en-US" sz="3600" dirty="0"/>
              <a:t>Retina </a:t>
            </a:r>
            <a:r>
              <a:rPr lang="en-US" sz="3600" dirty="0">
                <a:sym typeface="Wingdings" panose="05000000000000000000" pitchFamily="2" charset="2"/>
              </a:rPr>
              <a:t> </a:t>
            </a:r>
            <a:r>
              <a:rPr lang="en-US" sz="3200" dirty="0">
                <a:sym typeface="Wingdings" panose="05000000000000000000" pitchFamily="2" charset="2"/>
              </a:rPr>
              <a:t>papilledema , hemorrhage , cotton wool spots</a:t>
            </a:r>
            <a:r>
              <a:rPr lang="en-US" sz="3200" dirty="0"/>
              <a:t> </a:t>
            </a:r>
          </a:p>
          <a:p>
            <a:r>
              <a:rPr lang="en-US" sz="3600" dirty="0"/>
              <a:t>Brain</a:t>
            </a:r>
            <a:r>
              <a:rPr lang="en-US" sz="3600" dirty="0">
                <a:sym typeface="Wingdings" panose="05000000000000000000" pitchFamily="2" charset="2"/>
              </a:rPr>
              <a:t> </a:t>
            </a:r>
            <a:r>
              <a:rPr lang="en-US" sz="3200" dirty="0">
                <a:sym typeface="Wingdings" panose="05000000000000000000" pitchFamily="2" charset="2"/>
              </a:rPr>
              <a:t>Encephalopathy, Ischemic stroke , Hemorrhagic stroke</a:t>
            </a:r>
            <a:endParaRPr lang="en-US" sz="3200" dirty="0"/>
          </a:p>
          <a:p>
            <a:r>
              <a:rPr lang="en-US" sz="3600" dirty="0"/>
              <a:t>Heart </a:t>
            </a:r>
            <a:r>
              <a:rPr lang="en-US" sz="3600" dirty="0">
                <a:sym typeface="Wingdings" panose="05000000000000000000" pitchFamily="2" charset="2"/>
              </a:rPr>
              <a:t></a:t>
            </a:r>
            <a:r>
              <a:rPr lang="en-US" sz="3200" dirty="0">
                <a:sym typeface="Wingdings" panose="05000000000000000000" pitchFamily="2" charset="2"/>
              </a:rPr>
              <a:t>pulmonary edema , ACS </a:t>
            </a:r>
            <a:endParaRPr lang="en-US" sz="3600" dirty="0"/>
          </a:p>
          <a:p>
            <a:r>
              <a:rPr lang="en-US" sz="3600" dirty="0"/>
              <a:t>Large arteries </a:t>
            </a:r>
            <a:r>
              <a:rPr lang="en-US" sz="3600" dirty="0">
                <a:sym typeface="Wingdings" panose="05000000000000000000" pitchFamily="2" charset="2"/>
              </a:rPr>
              <a:t> </a:t>
            </a:r>
            <a:r>
              <a:rPr lang="en-US" sz="3200" dirty="0">
                <a:sym typeface="Wingdings" panose="05000000000000000000" pitchFamily="2" charset="2"/>
              </a:rPr>
              <a:t>Aortic dissection </a:t>
            </a:r>
            <a:endParaRPr lang="en-US" sz="3600" dirty="0"/>
          </a:p>
          <a:p>
            <a:r>
              <a:rPr lang="en-US" sz="3600" dirty="0"/>
              <a:t>Kidneys </a:t>
            </a:r>
            <a:r>
              <a:rPr lang="en-US" sz="3600" dirty="0">
                <a:sym typeface="Wingdings" panose="05000000000000000000" pitchFamily="2" charset="2"/>
              </a:rPr>
              <a:t> </a:t>
            </a:r>
            <a:r>
              <a:rPr lang="en-US" sz="3200" dirty="0">
                <a:sym typeface="Wingdings" panose="05000000000000000000" pitchFamily="2" charset="2"/>
              </a:rPr>
              <a:t>AKI</a:t>
            </a:r>
            <a:endParaRPr lang="en-US" sz="3600" dirty="0"/>
          </a:p>
        </p:txBody>
      </p:sp>
    </p:spTree>
    <p:extLst>
      <p:ext uri="{BB962C8B-B14F-4D97-AF65-F5344CB8AC3E}">
        <p14:creationId xmlns:p14="http://schemas.microsoft.com/office/powerpoint/2010/main" val="37289364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66"/>
                </a:solidFill>
              </a:rPr>
              <a:t>Choices </a:t>
            </a:r>
          </a:p>
        </p:txBody>
      </p:sp>
      <p:sp>
        <p:nvSpPr>
          <p:cNvPr id="3" name="Content Placeholder 2"/>
          <p:cNvSpPr>
            <a:spLocks noGrp="1"/>
          </p:cNvSpPr>
          <p:nvPr>
            <p:ph idx="1"/>
          </p:nvPr>
        </p:nvSpPr>
        <p:spPr/>
        <p:txBody>
          <a:bodyPr/>
          <a:lstStyle/>
          <a:p>
            <a:r>
              <a:rPr lang="en-US" dirty="0"/>
              <a:t>Oral  </a:t>
            </a:r>
          </a:p>
          <a:p>
            <a:pPr marL="514350" indent="-514350">
              <a:buFont typeface="+mj-lt"/>
              <a:buAutoNum type="arabicPeriod"/>
            </a:pPr>
            <a:r>
              <a:rPr lang="en-US" dirty="0"/>
              <a:t>Captopril </a:t>
            </a:r>
          </a:p>
          <a:p>
            <a:pPr marL="514350" indent="-514350">
              <a:buFont typeface="+mj-lt"/>
              <a:buAutoNum type="arabicPeriod"/>
            </a:pPr>
            <a:r>
              <a:rPr lang="en-US" dirty="0"/>
              <a:t>Amlodipine</a:t>
            </a:r>
          </a:p>
          <a:p>
            <a:pPr marL="514350" indent="-514350">
              <a:buFont typeface="+mj-lt"/>
              <a:buAutoNum type="arabicPeriod"/>
            </a:pPr>
            <a:r>
              <a:rPr lang="en-US" dirty="0"/>
              <a:t>Hydralazine </a:t>
            </a:r>
          </a:p>
          <a:p>
            <a:pPr marL="514350" indent="-514350">
              <a:buNone/>
            </a:pPr>
            <a:endParaRPr lang="en-US" dirty="0"/>
          </a:p>
          <a:p>
            <a:r>
              <a:rPr lang="en-US" dirty="0"/>
              <a:t>follow-up  visit in the next one to two days.</a:t>
            </a:r>
          </a:p>
        </p:txBody>
      </p:sp>
    </p:spTree>
    <p:extLst>
      <p:ext uri="{BB962C8B-B14F-4D97-AF65-F5344CB8AC3E}">
        <p14:creationId xmlns:p14="http://schemas.microsoft.com/office/powerpoint/2010/main" val="40717719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G:\olom-pezeshki-iran1.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5" name="TextBox 4"/>
          <p:cNvSpPr txBox="1"/>
          <p:nvPr/>
        </p:nvSpPr>
        <p:spPr>
          <a:xfrm>
            <a:off x="7315201" y="712922"/>
            <a:ext cx="4432515" cy="1754326"/>
          </a:xfrm>
          <a:prstGeom prst="rect">
            <a:avLst/>
          </a:prstGeom>
          <a:noFill/>
        </p:spPr>
        <p:txBody>
          <a:bodyPr wrap="square" rtlCol="0">
            <a:spAutoFit/>
          </a:bodyPr>
          <a:lstStyle/>
          <a:p>
            <a:pPr algn="ctr"/>
            <a:r>
              <a:rPr lang="en-US" sz="5400" b="1" dirty="0"/>
              <a:t>Thanks for your attention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66"/>
                </a:solidFill>
              </a:rPr>
              <a:t>Step 1</a:t>
            </a:r>
          </a:p>
        </p:txBody>
      </p:sp>
      <p:sp>
        <p:nvSpPr>
          <p:cNvPr id="3" name="Content Placeholder 2"/>
          <p:cNvSpPr>
            <a:spLocks noGrp="1"/>
          </p:cNvSpPr>
          <p:nvPr>
            <p:ph idx="1"/>
          </p:nvPr>
        </p:nvSpPr>
        <p:spPr/>
        <p:txBody>
          <a:bodyPr>
            <a:normAutofit/>
          </a:bodyPr>
          <a:lstStyle/>
          <a:p>
            <a:pPr algn="ctr"/>
            <a:r>
              <a:rPr lang="en-US" sz="3600" dirty="0"/>
              <a:t>Acute, ongoing target-organ damage is present?</a:t>
            </a:r>
          </a:p>
          <a:p>
            <a:pPr marL="0" indent="0" algn="ctr">
              <a:buNone/>
            </a:pPr>
            <a:endParaRPr lang="en-US" sz="3600" dirty="0"/>
          </a:p>
          <a:p>
            <a:pPr marL="0" indent="0" algn="ctr">
              <a:buNone/>
            </a:pPr>
            <a:r>
              <a:rPr lang="en-US" sz="3600" b="1" dirty="0">
                <a:solidFill>
                  <a:srgbClr val="FF0066"/>
                </a:solidFill>
              </a:rPr>
              <a:t>If Yes ? :</a:t>
            </a:r>
          </a:p>
          <a:p>
            <a:pPr marL="0" indent="0" algn="ctr">
              <a:buNone/>
            </a:pPr>
            <a:r>
              <a:rPr lang="en-US" sz="3600" b="1" dirty="0">
                <a:solidFill>
                  <a:srgbClr val="FF0066"/>
                </a:solidFill>
              </a:rPr>
              <a:t> </a:t>
            </a:r>
          </a:p>
          <a:p>
            <a:pPr marL="0" indent="0" algn="ctr">
              <a:buNone/>
            </a:pPr>
            <a:r>
              <a:rPr lang="en-US" sz="3600" b="1" dirty="0">
                <a:solidFill>
                  <a:srgbClr val="FF0066"/>
                </a:solidFill>
              </a:rPr>
              <a:t>This is HTN emergency , admit to ICU</a:t>
            </a:r>
          </a:p>
        </p:txBody>
      </p:sp>
    </p:spTree>
    <p:extLst>
      <p:ext uri="{BB962C8B-B14F-4D97-AF65-F5344CB8AC3E}">
        <p14:creationId xmlns:p14="http://schemas.microsoft.com/office/powerpoint/2010/main" val="1714322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66"/>
                </a:solidFill>
              </a:rPr>
              <a:t>Common test </a:t>
            </a:r>
          </a:p>
        </p:txBody>
      </p:sp>
      <p:sp>
        <p:nvSpPr>
          <p:cNvPr id="3" name="Content Placeholder 2"/>
          <p:cNvSpPr>
            <a:spLocks noGrp="1"/>
          </p:cNvSpPr>
          <p:nvPr>
            <p:ph idx="1"/>
          </p:nvPr>
        </p:nvSpPr>
        <p:spPr>
          <a:xfrm>
            <a:off x="419100" y="1690688"/>
            <a:ext cx="11353800" cy="4351338"/>
          </a:xfrm>
        </p:spPr>
        <p:txBody>
          <a:bodyPr>
            <a:noAutofit/>
          </a:bodyPr>
          <a:lstStyle/>
          <a:p>
            <a:pPr marL="514350" indent="-514350">
              <a:buFont typeface="+mj-lt"/>
              <a:buAutoNum type="arabicPeriod"/>
            </a:pPr>
            <a:r>
              <a:rPr lang="en-US" sz="2400" dirty="0"/>
              <a:t>Both arms BP</a:t>
            </a:r>
          </a:p>
          <a:p>
            <a:pPr marL="514350" indent="-514350">
              <a:buFont typeface="+mj-lt"/>
              <a:buAutoNum type="arabicPeriod"/>
            </a:pPr>
            <a:r>
              <a:rPr lang="en-US" sz="2400" dirty="0" err="1"/>
              <a:t>Fundoscopy</a:t>
            </a:r>
            <a:r>
              <a:rPr lang="en-US" sz="2400" dirty="0"/>
              <a:t> </a:t>
            </a:r>
          </a:p>
          <a:p>
            <a:pPr marL="514350" indent="-514350">
              <a:buFont typeface="+mj-lt"/>
              <a:buAutoNum type="arabicPeriod"/>
            </a:pPr>
            <a:r>
              <a:rPr lang="en-US" sz="2400" dirty="0"/>
              <a:t>12 leads ECG</a:t>
            </a:r>
          </a:p>
          <a:p>
            <a:pPr marL="514350" indent="-514350">
              <a:buFont typeface="+mj-lt"/>
              <a:buAutoNum type="arabicPeriod"/>
            </a:pPr>
            <a:r>
              <a:rPr lang="en-US" sz="2400" dirty="0"/>
              <a:t>CBC , Cr , Electrolytes ,UA</a:t>
            </a:r>
          </a:p>
          <a:p>
            <a:pPr marL="457200" indent="-457200">
              <a:buFont typeface="+mj-lt"/>
              <a:buAutoNum type="arabicPeriod"/>
            </a:pPr>
            <a:r>
              <a:rPr lang="en-US" sz="2400" dirty="0"/>
              <a:t>Cardiac biomarkers (if  ACS is suspected) </a:t>
            </a:r>
          </a:p>
          <a:p>
            <a:pPr marL="457200" indent="-457200">
              <a:buFont typeface="+mj-lt"/>
              <a:buAutoNum type="arabicPeriod"/>
            </a:pPr>
            <a:r>
              <a:rPr lang="en-US" sz="2400" dirty="0"/>
              <a:t>brain CT (if  head injury, neurologic symptoms, hypertensive retinopathy, nausea, or vomiting are present)</a:t>
            </a:r>
          </a:p>
          <a:p>
            <a:pPr marL="457200" indent="-457200">
              <a:buFont typeface="+mj-lt"/>
              <a:buAutoNum type="arabicPeriod"/>
            </a:pPr>
            <a:r>
              <a:rPr lang="en-US" sz="2400" dirty="0"/>
              <a:t>Aortic CTA or TEE (if aortic dissection  is suspected)</a:t>
            </a:r>
          </a:p>
          <a:p>
            <a:pPr marL="0" indent="0">
              <a:buNone/>
            </a:pPr>
            <a:endParaRPr lang="en-US" sz="2400" dirty="0"/>
          </a:p>
          <a:p>
            <a:pPr algn="ctr"/>
            <a:r>
              <a:rPr lang="en-US" sz="2400" b="1" dirty="0">
                <a:solidFill>
                  <a:srgbClr val="FF0066"/>
                </a:solidFill>
              </a:rPr>
              <a:t>Rapid  BP lowering  need  not  be  delayed  in  such  patients  while  awaiting  the  results  of imaging</a:t>
            </a:r>
          </a:p>
          <a:p>
            <a:pPr marL="514350" indent="-514350">
              <a:buFont typeface="+mj-lt"/>
              <a:buAutoNum type="arabicPeriod"/>
            </a:pPr>
            <a:endParaRPr lang="en-US" sz="2400" b="1" dirty="0">
              <a:solidFill>
                <a:srgbClr val="FF0066"/>
              </a:solidFill>
            </a:endParaRPr>
          </a:p>
        </p:txBody>
      </p:sp>
    </p:spTree>
    <p:extLst>
      <p:ext uri="{BB962C8B-B14F-4D97-AF65-F5344CB8AC3E}">
        <p14:creationId xmlns:p14="http://schemas.microsoft.com/office/powerpoint/2010/main" val="2559769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52" y="519016"/>
            <a:ext cx="10515600" cy="1325563"/>
          </a:xfrm>
        </p:spPr>
        <p:txBody>
          <a:bodyPr>
            <a:normAutofit/>
          </a:bodyPr>
          <a:lstStyle/>
          <a:p>
            <a:r>
              <a:rPr lang="en-US" sz="6000" b="1" dirty="0"/>
              <a:t>So in our case</a:t>
            </a:r>
          </a:p>
        </p:txBody>
      </p:sp>
      <p:sp>
        <p:nvSpPr>
          <p:cNvPr id="3" name="Content Placeholder 2"/>
          <p:cNvSpPr>
            <a:spLocks noGrp="1"/>
          </p:cNvSpPr>
          <p:nvPr>
            <p:ph idx="1"/>
          </p:nvPr>
        </p:nvSpPr>
        <p:spPr>
          <a:xfrm>
            <a:off x="827941" y="2340680"/>
            <a:ext cx="10515600" cy="3015309"/>
          </a:xfrm>
        </p:spPr>
        <p:txBody>
          <a:bodyPr/>
          <a:lstStyle/>
          <a:p>
            <a:pPr marL="514350" indent="-514350">
              <a:buFont typeface="+mj-lt"/>
              <a:buAutoNum type="arabicPeriod"/>
            </a:pPr>
            <a:r>
              <a:rPr lang="en-US" dirty="0"/>
              <a:t>Headache</a:t>
            </a:r>
          </a:p>
          <a:p>
            <a:pPr marL="514350" indent="-514350">
              <a:buFont typeface="+mj-lt"/>
              <a:buAutoNum type="arabicPeriod"/>
            </a:pPr>
            <a:r>
              <a:rPr lang="en-US" dirty="0"/>
              <a:t>Blurred vision </a:t>
            </a:r>
          </a:p>
          <a:p>
            <a:pPr marL="514350" indent="-514350">
              <a:buFont typeface="+mj-lt"/>
              <a:buAutoNum type="arabicPeriod"/>
            </a:pPr>
            <a:r>
              <a:rPr lang="en-US" dirty="0"/>
              <a:t>BP : 160 /100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3781</TotalTime>
  <Words>1757</Words>
  <Application>Microsoft Office PowerPoint</Application>
  <PresentationFormat>Widescreen</PresentationFormat>
  <Paragraphs>285</Paragraphs>
  <Slides>61</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61</vt:i4>
      </vt:variant>
    </vt:vector>
  </HeadingPairs>
  <TitlesOfParts>
    <vt:vector size="66" baseType="lpstr">
      <vt:lpstr>Arial</vt:lpstr>
      <vt:lpstr>Calibri</vt:lpstr>
      <vt:lpstr>Calibri Light</vt:lpstr>
      <vt:lpstr>Wingdings</vt:lpstr>
      <vt:lpstr>Office Theme</vt:lpstr>
      <vt:lpstr>Practical Approach to Severe Hypertension </vt:lpstr>
      <vt:lpstr>CASE 1</vt:lpstr>
      <vt:lpstr>Now we face some important questions:</vt:lpstr>
      <vt:lpstr>Emergency VS Urgency</vt:lpstr>
      <vt:lpstr>Hypertension emergency</vt:lpstr>
      <vt:lpstr>Target organs :</vt:lpstr>
      <vt:lpstr>Step 1</vt:lpstr>
      <vt:lpstr>Common test </vt:lpstr>
      <vt:lpstr>So in our case</vt:lpstr>
      <vt:lpstr>PowerPoint Presentation</vt:lpstr>
      <vt:lpstr>PowerPoint Presentation</vt:lpstr>
      <vt:lpstr>PowerPoint Presentation</vt:lpstr>
      <vt:lpstr>So …  Hypertensive Retinopathy </vt:lpstr>
      <vt:lpstr>Step 2</vt:lpstr>
      <vt:lpstr>PowerPoint Presentation</vt:lpstr>
      <vt:lpstr>ACC/AHA  guidelines 2017 ESC 2018 </vt:lpstr>
      <vt:lpstr>Braunwald’s heart disease 12th edition</vt:lpstr>
      <vt:lpstr>Step 3</vt:lpstr>
      <vt:lpstr>In hypertensive crisis with retinopathy  </vt:lpstr>
      <vt:lpstr>Labetalol </vt:lpstr>
      <vt:lpstr>Sodium Nitroprusside</vt:lpstr>
      <vt:lpstr>Nitroglycerin : TNG</vt:lpstr>
      <vt:lpstr>So in hypertensive retinopathy </vt:lpstr>
      <vt:lpstr>CASE 2</vt:lpstr>
      <vt:lpstr>PowerPoint Presentation</vt:lpstr>
      <vt:lpstr>PowerPoint Presentation</vt:lpstr>
      <vt:lpstr>HTN emergency in the setting of ischemic stroke</vt:lpstr>
      <vt:lpstr>HTN emergency in the setting of ischemic stroke</vt:lpstr>
      <vt:lpstr>Choice of drug</vt:lpstr>
      <vt:lpstr>CASE 4</vt:lpstr>
      <vt:lpstr>PowerPoint Presentation</vt:lpstr>
      <vt:lpstr>CASE 4</vt:lpstr>
      <vt:lpstr>PowerPoint Presentation</vt:lpstr>
      <vt:lpstr>What is the logic ?</vt:lpstr>
      <vt:lpstr>CASE 5</vt:lpstr>
      <vt:lpstr>PowerPoint Presentation</vt:lpstr>
      <vt:lpstr>So …</vt:lpstr>
      <vt:lpstr>Blood pressure management in ICH</vt:lpstr>
      <vt:lpstr>Blood pressure management in ICH</vt:lpstr>
      <vt:lpstr>Drug choices </vt:lpstr>
      <vt:lpstr>Blood pressure management in ICH</vt:lpstr>
      <vt:lpstr>CASE 6</vt:lpstr>
      <vt:lpstr>PowerPoint Presentation</vt:lpstr>
      <vt:lpstr>PowerPoint Presentation</vt:lpstr>
      <vt:lpstr>Acute aortic dissection</vt:lpstr>
      <vt:lpstr>CASE 8</vt:lpstr>
      <vt:lpstr>Severe HTN in pregnancy</vt:lpstr>
      <vt:lpstr>Target blood pressure</vt:lpstr>
      <vt:lpstr>PowerPoint Presentation</vt:lpstr>
      <vt:lpstr>Choice of therapy   </vt:lpstr>
      <vt:lpstr>Labetalol</vt:lpstr>
      <vt:lpstr>PowerPoint Presentation</vt:lpstr>
      <vt:lpstr>Hydralazine</vt:lpstr>
      <vt:lpstr>CASE 9</vt:lpstr>
      <vt:lpstr>Hypertension urgency</vt:lpstr>
      <vt:lpstr>Admit or follow up?</vt:lpstr>
      <vt:lpstr>Blood pressure reduction goal </vt:lpstr>
      <vt:lpstr>Therapeutic strategies </vt:lpstr>
      <vt:lpstr>PowerPoint Presentation</vt:lpstr>
      <vt:lpstr>Choices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Severe  Hypertention</dc:title>
  <dc:creator>Sarah</dc:creator>
  <cp:lastModifiedBy>Free</cp:lastModifiedBy>
  <cp:revision>65</cp:revision>
  <dcterms:created xsi:type="dcterms:W3CDTF">2022-07-01T15:02:11Z</dcterms:created>
  <dcterms:modified xsi:type="dcterms:W3CDTF">2024-05-21T06:39:37Z</dcterms:modified>
</cp:coreProperties>
</file>